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</p:sldIdLst>
  <p:sldSz cy="5143500" cx="9144000"/>
  <p:notesSz cx="6858000" cy="9144000"/>
  <p:embeddedFontLst>
    <p:embeddedFont>
      <p:font typeface="Advent Pro SemiBold"/>
      <p:regular r:id="rId44"/>
      <p:bold r:id="rId45"/>
      <p:italic r:id="rId46"/>
      <p:boldItalic r:id="rId47"/>
    </p:embeddedFont>
    <p:embeddedFont>
      <p:font typeface="Fira Sans Extra Condensed Medium"/>
      <p:regular r:id="rId48"/>
      <p:bold r:id="rId49"/>
      <p:italic r:id="rId50"/>
      <p:boldItalic r:id="rId51"/>
    </p:embeddedFont>
    <p:embeddedFont>
      <p:font typeface="Fira Sans Condensed Medium"/>
      <p:regular r:id="rId52"/>
      <p:bold r:id="rId53"/>
      <p:italic r:id="rId54"/>
      <p:boldItalic r:id="rId55"/>
    </p:embeddedFont>
    <p:embeddedFont>
      <p:font typeface="Maven Pro"/>
      <p:regular r:id="rId56"/>
      <p:bold r:id="rId57"/>
    </p:embeddedFont>
    <p:embeddedFont>
      <p:font typeface="Share Tech"/>
      <p:regular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91BCDE8-480A-47D2-B3B9-C0D450D623C7}">
  <a:tblStyle styleId="{991BCDE8-480A-47D2-B3B9-C0D450D623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font" Target="fonts/AdventProSemiBold-regular.fntdata"/><Relationship Id="rId43" Type="http://schemas.openxmlformats.org/officeDocument/2006/relationships/slide" Target="slides/slide38.xml"/><Relationship Id="rId46" Type="http://schemas.openxmlformats.org/officeDocument/2006/relationships/font" Target="fonts/AdventProSemiBold-italic.fntdata"/><Relationship Id="rId45" Type="http://schemas.openxmlformats.org/officeDocument/2006/relationships/font" Target="fonts/AdventProSemiBold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FiraSansExtraCondensedMedium-regular.fntdata"/><Relationship Id="rId47" Type="http://schemas.openxmlformats.org/officeDocument/2006/relationships/font" Target="fonts/AdventProSemiBold-boldItalic.fntdata"/><Relationship Id="rId49" Type="http://schemas.openxmlformats.org/officeDocument/2006/relationships/font" Target="fonts/FiraSansExtraCondensed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FiraSansExtraCondensedMedium-boldItalic.fntdata"/><Relationship Id="rId50" Type="http://schemas.openxmlformats.org/officeDocument/2006/relationships/font" Target="fonts/FiraSansExtraCondensedMedium-italic.fntdata"/><Relationship Id="rId53" Type="http://schemas.openxmlformats.org/officeDocument/2006/relationships/font" Target="fonts/FiraSansCondensedMedium-bold.fntdata"/><Relationship Id="rId52" Type="http://schemas.openxmlformats.org/officeDocument/2006/relationships/font" Target="fonts/FiraSansCondensedMedium-regular.fntdata"/><Relationship Id="rId11" Type="http://schemas.openxmlformats.org/officeDocument/2006/relationships/slide" Target="slides/slide6.xml"/><Relationship Id="rId55" Type="http://schemas.openxmlformats.org/officeDocument/2006/relationships/font" Target="fonts/FiraSansCondensedMedium-boldItalic.fntdata"/><Relationship Id="rId10" Type="http://schemas.openxmlformats.org/officeDocument/2006/relationships/slide" Target="slides/slide5.xml"/><Relationship Id="rId54" Type="http://schemas.openxmlformats.org/officeDocument/2006/relationships/font" Target="fonts/FiraSansCondensedMedium-italic.fntdata"/><Relationship Id="rId13" Type="http://schemas.openxmlformats.org/officeDocument/2006/relationships/slide" Target="slides/slide8.xml"/><Relationship Id="rId57" Type="http://schemas.openxmlformats.org/officeDocument/2006/relationships/font" Target="fonts/MavenPro-bold.fntdata"/><Relationship Id="rId12" Type="http://schemas.openxmlformats.org/officeDocument/2006/relationships/slide" Target="slides/slide7.xml"/><Relationship Id="rId56" Type="http://schemas.openxmlformats.org/officeDocument/2006/relationships/font" Target="fonts/MavenPro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8" Type="http://schemas.openxmlformats.org/officeDocument/2006/relationships/font" Target="fonts/ShareTech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6c52a2e8d8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6c52a2e8d8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gd2cf799e4a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0" name="Google Shape;640;gd2cf799e4a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d472b1d02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d472b1d02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d472b1d028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d472b1d028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d2cf799e4a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d2cf799e4a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d472b1d028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d472b1d028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d472b1d028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3" name="Google Shape;683;gd472b1d028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d472b1d02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d472b1d02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d472b1d028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" name="Google Shape;700;gd472b1d028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gd2f59599e5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9" name="Google Shape;709;gd2f59599e5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d472b1d02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d472b1d02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2cf799e4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2cf799e4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gd2f59599e5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6" name="Google Shape;726;gd2f59599e5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d472b1d0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d472b1d0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d2f59599e5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d2f59599e5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0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Google Shape;751;gd472b1d028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Google Shape;752;gd472b1d028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d472b1d02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d472b1d02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d2cf799e4a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d2cf799e4a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d472b1d028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d472b1d028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d472b1d028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d472b1d028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0" name="Shape 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" name="Google Shape;801;gd472b1d028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" name="Google Shape;802;gd472b1d028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d05aa7af6e_2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d05aa7af6e_2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d3694b1cca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d3694b1cca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d05aa7af6e_2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d05aa7af6e_2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d489ffb35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d489ffb35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d05aa7af6e_2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d05aa7af6e_2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gd2cf799e4a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7" name="Google Shape;847;gd2cf799e4a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d489ffb35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d489ffb35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d2cf799e4a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d2cf799e4a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g6c60e245bf_1_318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" name="Google Shape;878;g6c60e245bf_1_318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d472b1d028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d472b1d028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d472b1d028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0" name="Google Shape;890;gd472b1d028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d2cf799e4a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d2cf799e4a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d2f59599e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d2f59599e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d2f59599e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d2f59599e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gd2cf799e4a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" name="Google Shape;602;gd2cf799e4a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d2f59599e5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d2f59599e5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d2f59599e5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d2f59599e5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1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77" name="Google Shape;177;p11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78" name="Google Shape;178;p11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1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1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1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1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11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184" name="Google Shape;184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11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8" name="Google Shape;188;p11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189" name="Google Shape;189;p11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1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" name="Google Shape;191;p11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192" name="Google Shape;192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4" name="Google Shape;194;p11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95" name="Google Shape;195;p11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1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1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1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p11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1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1" name="Google Shape;201;p11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02" name="Google Shape;202;p11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1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11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5" name="Google Shape;205;p11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06" name="Google Shape;206;p11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1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1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11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0" name="Google Shape;210;p11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11" name="Google Shape;211;p11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1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3" name="Google Shape;213;p11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14" name="Google Shape;214;p11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1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1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13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69" name="Google Shape;269;p13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0" name="Google Shape;270;p13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2" name="Google Shape;272;p13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3" name="Google Shape;273;p13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275" name="Google Shape;275;p13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276" name="Google Shape;276;p13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4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0" name="Google Shape;280;p14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1" name="Google Shape;281;p14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282" name="Google Shape;282;p14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3" name="Google Shape;283;p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4" name="Google Shape;284;p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7" name="Google Shape;287;p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88" name="Google Shape;288;p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0" name="Google Shape;290;p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4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1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1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1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8" name="Google Shape;298;p1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299" name="Google Shape;299;p1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" name="Google Shape;301;p1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1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15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4" name="Google Shape;304;p15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p15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6" name="Google Shape;306;p15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7" name="Google Shape;307;p15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08" name="Google Shape;308;p15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9" name="Google Shape;309;p15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16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p16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p16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p16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p16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6" name="Google Shape;316;p16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7" name="Google Shape;317;p16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18" name="Google Shape;318;p16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9" name="Google Shape;319;p16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0" name="Google Shape;320;p16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1" name="Google Shape;321;p16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2" name="Google Shape;322;p16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23" name="Google Shape;323;p16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24" name="Google Shape;324;p1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1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1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1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1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1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1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1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7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5" name="Google Shape;335;p17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6" name="Google Shape;336;p17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7" name="Google Shape;337;p17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8" name="Google Shape;338;p17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9" name="Google Shape;339;p17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0" name="Google Shape;340;p17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1" name="Google Shape;341;p17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2" name="Google Shape;342;p17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43" name="Google Shape;343;p1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1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1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1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1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9" name="Google Shape;349;p1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1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17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2" name="Google Shape;352;p17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18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5" name="Google Shape;355;p18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p18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7" name="Google Shape;357;p18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8" name="Google Shape;358;p18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9" name="Google Shape;359;p18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0" name="Google Shape;360;p18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1" name="Google Shape;361;p18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2" name="Google Shape;362;p18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63" name="Google Shape;363;p18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18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18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18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18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18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18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18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18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18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9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5" name="Google Shape;375;p19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6" name="Google Shape;376;p19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77" name="Google Shape;377;p19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19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19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19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19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19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19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19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5" name="Google Shape;385;p19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386" name="Google Shape;386;p1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1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8" name="Google Shape;388;p19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389" name="Google Shape;389;p1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3" name="Google Shape;393;p19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394" name="Google Shape;394;p19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9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9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7" name="Google Shape;397;p19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9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9" name="Google Shape;399;p19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00" name="Google Shape;400;p1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2" name="Google Shape;402;p19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03" name="Google Shape;403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5" name="Google Shape;405;p19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6" name="Google Shape;406;p19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07" name="Google Shape;407;p1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1" name="Google Shape;411;p2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12" name="Google Shape;412;p2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" name="Google Shape;41;p3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42" name="Google Shape;42;p3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47" name="Google Shape;47;p3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3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" name="Google Shape;50;p3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51" name="Google Shape;51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" name="Google Shape;53;p3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54" name="Google Shape;54;p3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" name="Google Shape;56;p3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7" name="Google Shape;57;p3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58" name="Google Shape;58;p3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4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62" name="Google Shape;62;p4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4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4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4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4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4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68" name="Google Shape;68;p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" name="Google Shape;70;p4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71" name="Google Shape;71;p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" name="Google Shape;73;p4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74" name="Google Shape;74;p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4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4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0" name="Google Shape;80;p5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1" name="Google Shape;81;p5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82" name="Google Shape;82;p5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3" name="Google Shape;83;p5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84" name="Google Shape;84;p5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5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5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89" name="Google Shape;89;p5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5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5" name="Google Shape;95;p6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6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6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6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6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6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6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6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6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7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" name="Google Shape;107;p7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08" name="Google Shape;108;p7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7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7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7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7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13" name="Google Shape;113;p7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7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7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1" name="Google Shape;17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2" name="Google Shape;17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.png"/><Relationship Id="rId4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3"/>
          <p:cNvSpPr txBox="1"/>
          <p:nvPr>
            <p:ph idx="1" type="subTitle"/>
          </p:nvPr>
        </p:nvSpPr>
        <p:spPr>
          <a:xfrm>
            <a:off x="940350" y="1684907"/>
            <a:ext cx="7263300" cy="124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rgbClr val="FF9973"/>
                </a:solidFill>
                <a:latin typeface="Arial"/>
                <a:ea typeface="Arial"/>
                <a:cs typeface="Arial"/>
                <a:sym typeface="Arial"/>
              </a:rPr>
              <a:t>Store Item Demand Forecasting </a:t>
            </a:r>
            <a:br>
              <a:rPr b="1" lang="en" sz="3100">
                <a:solidFill>
                  <a:srgbClr val="FF997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lang="en" sz="31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Kaggle Challenge</a:t>
            </a:r>
            <a:endParaRPr b="1" sz="3200"/>
          </a:p>
        </p:txBody>
      </p:sp>
      <p:sp>
        <p:nvSpPr>
          <p:cNvPr id="431" name="Google Shape;431;p23"/>
          <p:cNvSpPr txBox="1"/>
          <p:nvPr>
            <p:ph type="ctrTitle"/>
          </p:nvPr>
        </p:nvSpPr>
        <p:spPr>
          <a:xfrm>
            <a:off x="633300" y="2692000"/>
            <a:ext cx="7877400" cy="10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accent2"/>
                </a:solidFill>
              </a:rPr>
              <a:t>CZ4041 MACHINE LEARNING PROJECT</a:t>
            </a:r>
            <a:endParaRPr sz="2200">
              <a:solidFill>
                <a:schemeClr val="accent2"/>
              </a:solidFill>
            </a:endParaRPr>
          </a:p>
        </p:txBody>
      </p:sp>
      <p:sp>
        <p:nvSpPr>
          <p:cNvPr id="432" name="Google Shape;432;p23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3" name="Google Shape;433;p23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23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23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23"/>
          <p:cNvSpPr/>
          <p:nvPr/>
        </p:nvSpPr>
        <p:spPr>
          <a:xfrm>
            <a:off x="7016866" y="280752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7" name="Google Shape;437;p23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p23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39" name="Google Shape;439;p23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1" name="Google Shape;441;p23"/>
          <p:cNvGrpSpPr/>
          <p:nvPr/>
        </p:nvGrpSpPr>
        <p:grpSpPr>
          <a:xfrm>
            <a:off x="1608717" y="3269477"/>
            <a:ext cx="199237" cy="839503"/>
            <a:chOff x="1608717" y="3269477"/>
            <a:chExt cx="199237" cy="839503"/>
          </a:xfrm>
        </p:grpSpPr>
        <p:sp>
          <p:nvSpPr>
            <p:cNvPr id="442" name="Google Shape;442;p23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" name="Google Shape;444;p23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23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6" name="Google Shape;446;p23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47" name="Google Shape;447;p23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p32"/>
          <p:cNvSpPr txBox="1"/>
          <p:nvPr>
            <p:ph type="ctrTitle"/>
          </p:nvPr>
        </p:nvSpPr>
        <p:spPr>
          <a:xfrm>
            <a:off x="1370475" y="2428575"/>
            <a:ext cx="39699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 THE DATA</a:t>
            </a:r>
            <a:endParaRPr/>
          </a:p>
        </p:txBody>
      </p:sp>
      <p:sp>
        <p:nvSpPr>
          <p:cNvPr id="643" name="Google Shape;643;p32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32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03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45" name="Google Shape;645;p32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32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47" name="Google Shape;647;p32"/>
          <p:cNvCxnSpPr>
            <a:stCxn id="643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3"/>
          <p:cNvSpPr txBox="1"/>
          <p:nvPr>
            <p:ph idx="8" type="ctrTitle"/>
          </p:nvPr>
        </p:nvSpPr>
        <p:spPr>
          <a:xfrm>
            <a:off x="621625" y="411675"/>
            <a:ext cx="7452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 the data</a:t>
            </a:r>
            <a:endParaRPr sz="3000"/>
          </a:p>
        </p:txBody>
      </p:sp>
      <p:sp>
        <p:nvSpPr>
          <p:cNvPr id="653" name="Google Shape;653;p33"/>
          <p:cNvSpPr txBox="1"/>
          <p:nvPr/>
        </p:nvSpPr>
        <p:spPr>
          <a:xfrm>
            <a:off x="1037800" y="1141975"/>
            <a:ext cx="7452600" cy="395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lang="en" sz="1700">
                <a:solidFill>
                  <a:schemeClr val="accent4"/>
                </a:solidFill>
                <a:latin typeface="Maven Pro"/>
                <a:ea typeface="Maven Pro"/>
                <a:cs typeface="Maven Pro"/>
                <a:sym typeface="Maven Pro"/>
              </a:rPr>
              <a:t>Data Wrangling :</a:t>
            </a: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The dataset provided does not contain any null, duplicate or undefined values.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lang="en" sz="1700">
                <a:solidFill>
                  <a:srgbClr val="00CFCC"/>
                </a:solidFill>
                <a:latin typeface="Maven Pro"/>
                <a:ea typeface="Maven Pro"/>
                <a:cs typeface="Maven Pro"/>
                <a:sym typeface="Maven Pro"/>
              </a:rPr>
              <a:t>Feature Engineering : </a:t>
            </a: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The project is based on a time-series problem and thus, we decomposed the ‘date’ data field into the following components. These derived features will allow us to effectively capture the seasonality patterns.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AutoNum type="arabicPeriod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Day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AutoNum type="arabicPeriod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Day of the week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AutoNum type="arabicPeriod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Day of the year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AutoNum type="arabicPeriod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Week of the year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AutoNum type="arabicPeriod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Month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02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AutoNum type="arabicPeriod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Year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34"/>
          <p:cNvSpPr/>
          <p:nvPr/>
        </p:nvSpPr>
        <p:spPr>
          <a:xfrm>
            <a:off x="971700" y="1280975"/>
            <a:ext cx="7524000" cy="2924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9" name="Google Shape;659;p34"/>
          <p:cNvSpPr/>
          <p:nvPr/>
        </p:nvSpPr>
        <p:spPr>
          <a:xfrm>
            <a:off x="1105350" y="1396825"/>
            <a:ext cx="7256700" cy="27348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660" name="Google Shape;660;p34"/>
          <p:cNvGraphicFramePr/>
          <p:nvPr/>
        </p:nvGraphicFramePr>
        <p:xfrm>
          <a:off x="1124103" y="5304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{991BCDE8-480A-47D2-B3B9-C0D450D623C7}</a:tableStyleId>
              </a:tblPr>
              <a:tblGrid>
                <a:gridCol w="1431525"/>
                <a:gridCol w="1358400"/>
                <a:gridCol w="1439575"/>
                <a:gridCol w="1080400"/>
                <a:gridCol w="802375"/>
                <a:gridCol w="1126750"/>
              </a:tblGrid>
              <a:tr h="75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MIN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MAX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MEAN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STANDARD DEVIATION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734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rgbClr val="FFD6E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date</a:t>
                      </a:r>
                      <a:endParaRPr b="1" sz="1600">
                        <a:solidFill>
                          <a:srgbClr val="FFD6E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2013-01-01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2017-31-12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N/A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N/A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734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2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store</a:t>
                      </a:r>
                      <a:endParaRPr b="1" sz="1600">
                        <a:solidFill>
                          <a:schemeClr val="accent2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10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N/A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N/A</a:t>
                      </a:r>
                      <a:endParaRPr b="1" sz="16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734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item</a:t>
                      </a:r>
                      <a:endParaRPr b="1" sz="1600">
                        <a:solidFill>
                          <a:schemeClr val="accen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1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50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N/A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N/A</a:t>
                      </a:r>
                      <a:endParaRPr b="1" sz="16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734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accent3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sales</a:t>
                      </a:r>
                      <a:endParaRPr b="1" sz="1600">
                        <a:solidFill>
                          <a:schemeClr val="accent3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0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231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52.3</a:t>
                      </a:r>
                      <a:endParaRPr b="1" sz="16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28.8</a:t>
                      </a:r>
                      <a:endParaRPr b="1" sz="1600"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sp>
        <p:nvSpPr>
          <p:cNvPr id="661" name="Google Shape;661;p34"/>
          <p:cNvSpPr txBox="1"/>
          <p:nvPr/>
        </p:nvSpPr>
        <p:spPr>
          <a:xfrm>
            <a:off x="1679900" y="4492150"/>
            <a:ext cx="66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‘store’ and ‘item’ data attributes are classified as </a:t>
            </a:r>
            <a:r>
              <a:rPr b="1" lang="en" u="sng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categorical</a:t>
            </a:r>
            <a:r>
              <a:rPr b="1"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data types.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35"/>
          <p:cNvSpPr txBox="1"/>
          <p:nvPr>
            <p:ph type="ctrTitle"/>
          </p:nvPr>
        </p:nvSpPr>
        <p:spPr>
          <a:xfrm>
            <a:off x="1370475" y="2428575"/>
            <a:ext cx="35226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ANALYZING THE DATASET</a:t>
            </a:r>
            <a:endParaRPr/>
          </a:p>
        </p:txBody>
      </p:sp>
      <p:sp>
        <p:nvSpPr>
          <p:cNvPr id="667" name="Google Shape;667;p35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35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04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69" name="Google Shape;669;p35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35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71" name="Google Shape;671;p35"/>
          <p:cNvCxnSpPr>
            <a:stCxn id="667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36"/>
          <p:cNvSpPr txBox="1"/>
          <p:nvPr>
            <p:ph idx="8" type="ctrTitle"/>
          </p:nvPr>
        </p:nvSpPr>
        <p:spPr>
          <a:xfrm>
            <a:off x="621625" y="411675"/>
            <a:ext cx="7243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 Distribution</a:t>
            </a:r>
            <a:endParaRPr sz="3000"/>
          </a:p>
        </p:txBody>
      </p:sp>
      <p:pic>
        <p:nvPicPr>
          <p:cNvPr id="677" name="Google Shape;67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604" y="1047075"/>
            <a:ext cx="4067725" cy="241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3804" y="1833200"/>
            <a:ext cx="4067872" cy="2705796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36"/>
          <p:cNvSpPr txBox="1"/>
          <p:nvPr>
            <p:ph idx="3" type="subTitle"/>
          </p:nvPr>
        </p:nvSpPr>
        <p:spPr>
          <a:xfrm>
            <a:off x="919675" y="3618475"/>
            <a:ext cx="3406800" cy="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Sales Distribution</a:t>
            </a:r>
            <a:endParaRPr sz="1600"/>
          </a:p>
        </p:txBody>
      </p:sp>
      <p:sp>
        <p:nvSpPr>
          <p:cNvPr id="680" name="Google Shape;680;p36"/>
          <p:cNvSpPr txBox="1"/>
          <p:nvPr>
            <p:ph idx="3" type="subTitle"/>
          </p:nvPr>
        </p:nvSpPr>
        <p:spPr>
          <a:xfrm>
            <a:off x="5311350" y="4691400"/>
            <a:ext cx="3406800" cy="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Sales Boxplot</a:t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37"/>
          <p:cNvSpPr txBox="1"/>
          <p:nvPr>
            <p:ph idx="8" type="ctrTitle"/>
          </p:nvPr>
        </p:nvSpPr>
        <p:spPr>
          <a:xfrm>
            <a:off x="621625" y="411675"/>
            <a:ext cx="8269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Sales Distribution </a:t>
            </a:r>
            <a:r>
              <a:rPr lang="en"/>
              <a:t>(cont’d)</a:t>
            </a:r>
            <a:endParaRPr sz="3000"/>
          </a:p>
        </p:txBody>
      </p:sp>
      <p:sp>
        <p:nvSpPr>
          <p:cNvPr id="686" name="Google Shape;686;p37"/>
          <p:cNvSpPr txBox="1"/>
          <p:nvPr/>
        </p:nvSpPr>
        <p:spPr>
          <a:xfrm>
            <a:off x="4027175" y="1106875"/>
            <a:ext cx="4505400" cy="34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Right skewed normal 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distribution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with 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Mean = 52.25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Median = 47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Mode = 30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Indicates that overall sales are dominated by extremely high values</a:t>
            </a:r>
            <a:b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b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Values greater than 200 account for 0.001% of total sales of Store 2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Hence classified as outliers and eliminated from the dataset 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687" name="Google Shape;68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525" y="1106875"/>
            <a:ext cx="3164101" cy="1881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88" name="Google Shape;68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525" y="3105850"/>
            <a:ext cx="3164099" cy="188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2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38"/>
          <p:cNvSpPr txBox="1"/>
          <p:nvPr>
            <p:ph idx="8" type="ctrTitle"/>
          </p:nvPr>
        </p:nvSpPr>
        <p:spPr>
          <a:xfrm>
            <a:off x="621625" y="411675"/>
            <a:ext cx="7612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Store &amp; Item </a:t>
            </a:r>
            <a:r>
              <a:rPr lang="en"/>
              <a:t>Distribution</a:t>
            </a:r>
            <a:endParaRPr sz="3000"/>
          </a:p>
        </p:txBody>
      </p:sp>
      <p:sp>
        <p:nvSpPr>
          <p:cNvPr id="694" name="Google Shape;694;p38"/>
          <p:cNvSpPr txBox="1"/>
          <p:nvPr>
            <p:ph idx="3" type="subTitle"/>
          </p:nvPr>
        </p:nvSpPr>
        <p:spPr>
          <a:xfrm>
            <a:off x="919675" y="3618475"/>
            <a:ext cx="3406800" cy="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Store </a:t>
            </a:r>
            <a:r>
              <a:rPr lang="en" sz="1600"/>
              <a:t>Distribution</a:t>
            </a:r>
            <a:endParaRPr sz="1600"/>
          </a:p>
        </p:txBody>
      </p:sp>
      <p:sp>
        <p:nvSpPr>
          <p:cNvPr id="695" name="Google Shape;695;p38"/>
          <p:cNvSpPr txBox="1"/>
          <p:nvPr>
            <p:ph idx="3" type="subTitle"/>
          </p:nvPr>
        </p:nvSpPr>
        <p:spPr>
          <a:xfrm>
            <a:off x="5311350" y="4691400"/>
            <a:ext cx="3406800" cy="38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Item Distribution</a:t>
            </a:r>
            <a:endParaRPr sz="1600"/>
          </a:p>
        </p:txBody>
      </p:sp>
      <p:pic>
        <p:nvPicPr>
          <p:cNvPr id="696" name="Google Shape;69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3475" y="1175175"/>
            <a:ext cx="3897850" cy="236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5812" y="2148000"/>
            <a:ext cx="4097874" cy="24726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39"/>
          <p:cNvSpPr txBox="1"/>
          <p:nvPr>
            <p:ph idx="8" type="ctrTitle"/>
          </p:nvPr>
        </p:nvSpPr>
        <p:spPr>
          <a:xfrm>
            <a:off x="621600" y="329300"/>
            <a:ext cx="8522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Store &amp; Item Distribution (cont’d)</a:t>
            </a:r>
            <a:endParaRPr sz="3000"/>
          </a:p>
        </p:txBody>
      </p:sp>
      <p:sp>
        <p:nvSpPr>
          <p:cNvPr id="703" name="Google Shape;703;p39"/>
          <p:cNvSpPr txBox="1"/>
          <p:nvPr/>
        </p:nvSpPr>
        <p:spPr>
          <a:xfrm>
            <a:off x="4638600" y="1426075"/>
            <a:ext cx="41274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Follow a uniform pattern and are equally </a:t>
            </a:r>
            <a:r>
              <a:rPr lang="en"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distributed</a:t>
            </a:r>
            <a:endParaRPr sz="18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704" name="Google Shape;70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225" y="1068888"/>
            <a:ext cx="3785320" cy="2151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05" name="Google Shape;705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8600" y="2822250"/>
            <a:ext cx="4127449" cy="2081508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39"/>
          <p:cNvSpPr txBox="1"/>
          <p:nvPr/>
        </p:nvSpPr>
        <p:spPr>
          <a:xfrm>
            <a:off x="299149" y="3381900"/>
            <a:ext cx="4127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Allows us to weigh each store equally without including any logic for class imbalancing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40"/>
          <p:cNvSpPr txBox="1"/>
          <p:nvPr>
            <p:ph idx="8" type="ctrTitle"/>
          </p:nvPr>
        </p:nvSpPr>
        <p:spPr>
          <a:xfrm>
            <a:off x="621624" y="411675"/>
            <a:ext cx="6552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Daily Trends</a:t>
            </a:r>
            <a:endParaRPr sz="3000"/>
          </a:p>
        </p:txBody>
      </p:sp>
      <p:pic>
        <p:nvPicPr>
          <p:cNvPr id="712" name="Google Shape;71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50" y="1072100"/>
            <a:ext cx="3745201" cy="2381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40"/>
          <p:cNvPicPr preferRelativeResize="0"/>
          <p:nvPr/>
        </p:nvPicPr>
        <p:blipFill rotWithShape="1">
          <a:blip r:embed="rId4">
            <a:alphaModFix/>
          </a:blip>
          <a:srcRect b="0" l="0" r="2959" t="0"/>
          <a:stretch/>
        </p:blipFill>
        <p:spPr>
          <a:xfrm>
            <a:off x="4874450" y="1788300"/>
            <a:ext cx="4086901" cy="2532325"/>
          </a:xfrm>
          <a:prstGeom prst="rect">
            <a:avLst/>
          </a:prstGeom>
          <a:noFill/>
          <a:ln>
            <a:noFill/>
          </a:ln>
        </p:spPr>
      </p:pic>
      <p:sp>
        <p:nvSpPr>
          <p:cNvPr id="714" name="Google Shape;714;p40"/>
          <p:cNvSpPr txBox="1"/>
          <p:nvPr>
            <p:ph idx="3" type="subTitle"/>
          </p:nvPr>
        </p:nvSpPr>
        <p:spPr>
          <a:xfrm>
            <a:off x="869850" y="3528775"/>
            <a:ext cx="3406800" cy="6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Daily Sales for all Stores across the Week</a:t>
            </a:r>
            <a:endParaRPr sz="1600"/>
          </a:p>
        </p:txBody>
      </p:sp>
      <p:sp>
        <p:nvSpPr>
          <p:cNvPr id="715" name="Google Shape;715;p40"/>
          <p:cNvSpPr txBox="1"/>
          <p:nvPr>
            <p:ph idx="3" type="subTitle"/>
          </p:nvPr>
        </p:nvSpPr>
        <p:spPr>
          <a:xfrm>
            <a:off x="5214488" y="4396825"/>
            <a:ext cx="3406800" cy="6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Daily Sales for each Store across the Week</a:t>
            </a:r>
            <a:endParaRPr sz="1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41"/>
          <p:cNvSpPr txBox="1"/>
          <p:nvPr>
            <p:ph idx="8" type="ctrTitle"/>
          </p:nvPr>
        </p:nvSpPr>
        <p:spPr>
          <a:xfrm>
            <a:off x="621625" y="411675"/>
            <a:ext cx="6964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Daily Trends (cont’d)</a:t>
            </a:r>
            <a:endParaRPr sz="3000"/>
          </a:p>
        </p:txBody>
      </p:sp>
      <p:pic>
        <p:nvPicPr>
          <p:cNvPr id="721" name="Google Shape;72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50" y="1072100"/>
            <a:ext cx="2839274" cy="175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2" name="Google Shape;722;p41"/>
          <p:cNvPicPr preferRelativeResize="0"/>
          <p:nvPr/>
        </p:nvPicPr>
        <p:blipFill rotWithShape="1">
          <a:blip r:embed="rId4">
            <a:alphaModFix/>
          </a:blip>
          <a:srcRect b="0" l="0" r="2959" t="0"/>
          <a:stretch/>
        </p:blipFill>
        <p:spPr>
          <a:xfrm>
            <a:off x="700650" y="3040050"/>
            <a:ext cx="2839270" cy="1759249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41"/>
          <p:cNvSpPr txBox="1"/>
          <p:nvPr/>
        </p:nvSpPr>
        <p:spPr>
          <a:xfrm>
            <a:off x="4027175" y="1106875"/>
            <a:ext cx="45054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Mostly upward trend across the week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Peak of sales on Sunday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Store 7 has the highest sales….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Store 3 has the lowest sales….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Several factors could affect the sales of a store including: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Proximity of the store to residential areas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Quality of Service -&gt; Customer Satisfaction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Promotions available at the Store</a:t>
            </a:r>
            <a:b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</a:b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(and several others….)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24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455" name="Google Shape;455;p24"/>
          <p:cNvSpPr txBox="1"/>
          <p:nvPr>
            <p:ph type="ctrTitle"/>
          </p:nvPr>
        </p:nvSpPr>
        <p:spPr>
          <a:xfrm>
            <a:off x="892925" y="1767575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TEKWANI PUNEET</a:t>
            </a:r>
            <a:endParaRPr sz="1800"/>
          </a:p>
        </p:txBody>
      </p:sp>
      <p:sp>
        <p:nvSpPr>
          <p:cNvPr id="456" name="Google Shape;456;p24"/>
          <p:cNvSpPr txBox="1"/>
          <p:nvPr>
            <p:ph idx="1" type="subTitle"/>
          </p:nvPr>
        </p:nvSpPr>
        <p:spPr>
          <a:xfrm>
            <a:off x="1240888" y="2101788"/>
            <a:ext cx="1181700" cy="3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U1722127D</a:t>
            </a:r>
            <a:endParaRPr sz="1500"/>
          </a:p>
        </p:txBody>
      </p:sp>
      <p:sp>
        <p:nvSpPr>
          <p:cNvPr id="457" name="Google Shape;457;p24"/>
          <p:cNvSpPr/>
          <p:nvPr/>
        </p:nvSpPr>
        <p:spPr>
          <a:xfrm>
            <a:off x="2616425" y="3005284"/>
            <a:ext cx="415500" cy="415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458" name="Google Shape;458;p24"/>
          <p:cNvSpPr/>
          <p:nvPr/>
        </p:nvSpPr>
        <p:spPr>
          <a:xfrm>
            <a:off x="1625825" y="1163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24"/>
          <p:cNvSpPr/>
          <p:nvPr/>
        </p:nvSpPr>
        <p:spPr>
          <a:xfrm>
            <a:off x="7104124" y="1163242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0" name="Google Shape;460;p24"/>
          <p:cNvGrpSpPr/>
          <p:nvPr/>
        </p:nvGrpSpPr>
        <p:grpSpPr>
          <a:xfrm>
            <a:off x="2688549" y="3039620"/>
            <a:ext cx="271244" cy="346801"/>
            <a:chOff x="4899999" y="2882095"/>
            <a:chExt cx="271244" cy="346801"/>
          </a:xfrm>
        </p:grpSpPr>
        <p:sp>
          <p:nvSpPr>
            <p:cNvPr id="461" name="Google Shape;461;p24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463" name="Google Shape;463;p24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464" name="Google Shape;464;p24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469" name="Google Shape;469;p24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470" name="Google Shape;470;p24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</p:grpSp>
      <p:grpSp>
        <p:nvGrpSpPr>
          <p:cNvPr id="471" name="Google Shape;471;p24"/>
          <p:cNvGrpSpPr/>
          <p:nvPr/>
        </p:nvGrpSpPr>
        <p:grpSpPr>
          <a:xfrm>
            <a:off x="7177875" y="1192351"/>
            <a:ext cx="279513" cy="357255"/>
            <a:chOff x="4897750" y="2415639"/>
            <a:chExt cx="279513" cy="357255"/>
          </a:xfrm>
        </p:grpSpPr>
        <p:sp>
          <p:nvSpPr>
            <p:cNvPr id="472" name="Google Shape;472;p24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24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24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24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24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24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24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4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" name="Google Shape;480;p24"/>
          <p:cNvSpPr/>
          <p:nvPr/>
        </p:nvSpPr>
        <p:spPr>
          <a:xfrm>
            <a:off x="1618224" y="1169242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" name="Google Shape;481;p24"/>
          <p:cNvGrpSpPr/>
          <p:nvPr/>
        </p:nvGrpSpPr>
        <p:grpSpPr>
          <a:xfrm>
            <a:off x="1691975" y="1198351"/>
            <a:ext cx="279513" cy="357255"/>
            <a:chOff x="4897750" y="2415639"/>
            <a:chExt cx="279513" cy="357255"/>
          </a:xfrm>
        </p:grpSpPr>
        <p:sp>
          <p:nvSpPr>
            <p:cNvPr id="482" name="Google Shape;482;p24"/>
            <p:cNvSpPr/>
            <p:nvPr/>
          </p:nvSpPr>
          <p:spPr>
            <a:xfrm>
              <a:off x="4964119" y="2715522"/>
              <a:ext cx="10613" cy="55472"/>
            </a:xfrm>
            <a:custGeom>
              <a:rect b="b" l="l" r="r" t="t"/>
              <a:pathLst>
                <a:path extrusionOk="0" h="1751" w="335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4"/>
            <p:cNvSpPr/>
            <p:nvPr/>
          </p:nvSpPr>
          <p:spPr>
            <a:xfrm>
              <a:off x="5098031" y="2715522"/>
              <a:ext cx="10581" cy="55472"/>
            </a:xfrm>
            <a:custGeom>
              <a:rect b="b" l="l" r="r" t="t"/>
              <a:pathLst>
                <a:path extrusionOk="0" h="1751" w="33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4"/>
            <p:cNvSpPr/>
            <p:nvPr/>
          </p:nvSpPr>
          <p:spPr>
            <a:xfrm>
              <a:off x="4897750" y="2415639"/>
              <a:ext cx="279513" cy="357255"/>
            </a:xfrm>
            <a:custGeom>
              <a:rect b="b" l="l" r="r" t="t"/>
              <a:pathLst>
                <a:path extrusionOk="0" h="11277" w="8823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4"/>
            <p:cNvSpPr/>
            <p:nvPr/>
          </p:nvSpPr>
          <p:spPr>
            <a:xfrm>
              <a:off x="4997700" y="2526551"/>
              <a:ext cx="10201" cy="16252"/>
            </a:xfrm>
            <a:custGeom>
              <a:rect b="b" l="l" r="r" t="t"/>
              <a:pathLst>
                <a:path extrusionOk="0" h="513" w="322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4"/>
            <p:cNvSpPr/>
            <p:nvPr/>
          </p:nvSpPr>
          <p:spPr>
            <a:xfrm>
              <a:off x="5064830" y="2526551"/>
              <a:ext cx="10233" cy="16252"/>
            </a:xfrm>
            <a:custGeom>
              <a:rect b="b" l="l" r="r" t="t"/>
              <a:pathLst>
                <a:path extrusionOk="0" h="513" w="323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24"/>
            <p:cNvSpPr/>
            <p:nvPr/>
          </p:nvSpPr>
          <p:spPr>
            <a:xfrm>
              <a:off x="5013160" y="2565865"/>
              <a:ext cx="46063" cy="16157"/>
            </a:xfrm>
            <a:custGeom>
              <a:rect b="b" l="l" r="r" t="t"/>
              <a:pathLst>
                <a:path extrusionOk="0" h="510" w="1454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24"/>
            <p:cNvSpPr/>
            <p:nvPr/>
          </p:nvSpPr>
          <p:spPr>
            <a:xfrm>
              <a:off x="4992030" y="2509570"/>
              <a:ext cx="21923" cy="10581"/>
            </a:xfrm>
            <a:custGeom>
              <a:rect b="b" l="l" r="r" t="t"/>
              <a:pathLst>
                <a:path extrusionOk="0" h="334" w="692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24"/>
            <p:cNvSpPr/>
            <p:nvPr/>
          </p:nvSpPr>
          <p:spPr>
            <a:xfrm>
              <a:off x="5059191" y="2509570"/>
              <a:ext cx="21511" cy="10581"/>
            </a:xfrm>
            <a:custGeom>
              <a:rect b="b" l="l" r="r" t="t"/>
              <a:pathLst>
                <a:path extrusionOk="0" h="334" w="679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0" name="Google Shape;490;p24"/>
          <p:cNvSpPr/>
          <p:nvPr/>
        </p:nvSpPr>
        <p:spPr>
          <a:xfrm>
            <a:off x="5580363" y="3005284"/>
            <a:ext cx="415500" cy="415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491" name="Google Shape;491;p24"/>
          <p:cNvSpPr/>
          <p:nvPr/>
        </p:nvSpPr>
        <p:spPr>
          <a:xfrm>
            <a:off x="4364974" y="1169259"/>
            <a:ext cx="415500" cy="415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2" name="Google Shape;492;p24"/>
          <p:cNvGrpSpPr/>
          <p:nvPr/>
        </p:nvGrpSpPr>
        <p:grpSpPr>
          <a:xfrm>
            <a:off x="4446270" y="1200274"/>
            <a:ext cx="264433" cy="353454"/>
            <a:chOff x="8054820" y="2416399"/>
            <a:chExt cx="264433" cy="353454"/>
          </a:xfrm>
        </p:grpSpPr>
        <p:sp>
          <p:nvSpPr>
            <p:cNvPr id="493" name="Google Shape;493;p24"/>
            <p:cNvSpPr/>
            <p:nvPr/>
          </p:nvSpPr>
          <p:spPr>
            <a:xfrm>
              <a:off x="8148371" y="2538621"/>
              <a:ext cx="10201" cy="15872"/>
            </a:xfrm>
            <a:custGeom>
              <a:rect b="b" l="l" r="r" t="t"/>
              <a:pathLst>
                <a:path extrusionOk="0" h="501" w="322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24"/>
            <p:cNvSpPr/>
            <p:nvPr/>
          </p:nvSpPr>
          <p:spPr>
            <a:xfrm>
              <a:off x="8214361" y="2538621"/>
              <a:ext cx="10233" cy="15872"/>
            </a:xfrm>
            <a:custGeom>
              <a:rect b="b" l="l" r="r" t="t"/>
              <a:pathLst>
                <a:path extrusionOk="0" h="501" w="323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24"/>
            <p:cNvSpPr/>
            <p:nvPr/>
          </p:nvSpPr>
          <p:spPr>
            <a:xfrm>
              <a:off x="8054820" y="2416399"/>
              <a:ext cx="264433" cy="353454"/>
            </a:xfrm>
            <a:custGeom>
              <a:rect b="b" l="l" r="r" t="t"/>
              <a:pathLst>
                <a:path extrusionOk="0" h="11157" w="8347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24"/>
            <p:cNvSpPr/>
            <p:nvPr/>
          </p:nvSpPr>
          <p:spPr>
            <a:xfrm>
              <a:off x="8164972" y="2582371"/>
              <a:ext cx="43782" cy="15492"/>
            </a:xfrm>
            <a:custGeom>
              <a:rect b="b" l="l" r="r" t="t"/>
              <a:pathLst>
                <a:path extrusionOk="0" h="489" w="1382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24"/>
            <p:cNvSpPr/>
            <p:nvPr/>
          </p:nvSpPr>
          <p:spPr>
            <a:xfrm>
              <a:off x="8141592" y="2519137"/>
              <a:ext cx="18501" cy="13844"/>
            </a:xfrm>
            <a:custGeom>
              <a:rect b="b" l="l" r="r" t="t"/>
              <a:pathLst>
                <a:path extrusionOk="0" h="437" w="584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24"/>
            <p:cNvSpPr/>
            <p:nvPr/>
          </p:nvSpPr>
          <p:spPr>
            <a:xfrm>
              <a:off x="8211731" y="2518409"/>
              <a:ext cx="18881" cy="13812"/>
            </a:xfrm>
            <a:custGeom>
              <a:rect b="b" l="l" r="r" t="t"/>
              <a:pathLst>
                <a:path extrusionOk="0" h="436" w="596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9" name="Google Shape;499;p24"/>
          <p:cNvSpPr txBox="1"/>
          <p:nvPr>
            <p:ph type="ctrTitle"/>
          </p:nvPr>
        </p:nvSpPr>
        <p:spPr>
          <a:xfrm>
            <a:off x="3637838" y="1781338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NIKHITA MENON</a:t>
            </a:r>
            <a:endParaRPr sz="1800"/>
          </a:p>
        </p:txBody>
      </p:sp>
      <p:sp>
        <p:nvSpPr>
          <p:cNvPr id="500" name="Google Shape;500;p24"/>
          <p:cNvSpPr txBox="1"/>
          <p:nvPr>
            <p:ph idx="1" type="subTitle"/>
          </p:nvPr>
        </p:nvSpPr>
        <p:spPr>
          <a:xfrm>
            <a:off x="3888525" y="2116363"/>
            <a:ext cx="1360800" cy="3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U1722287L</a:t>
            </a:r>
            <a:endParaRPr sz="1500"/>
          </a:p>
        </p:txBody>
      </p:sp>
      <p:sp>
        <p:nvSpPr>
          <p:cNvPr id="501" name="Google Shape;501;p24"/>
          <p:cNvSpPr txBox="1"/>
          <p:nvPr>
            <p:ph type="ctrTitle"/>
          </p:nvPr>
        </p:nvSpPr>
        <p:spPr>
          <a:xfrm>
            <a:off x="1883525" y="3588125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ARORA MANAV</a:t>
            </a:r>
            <a:endParaRPr sz="1800"/>
          </a:p>
        </p:txBody>
      </p:sp>
      <p:sp>
        <p:nvSpPr>
          <p:cNvPr id="502" name="Google Shape;502;p24"/>
          <p:cNvSpPr txBox="1"/>
          <p:nvPr>
            <p:ph idx="1" type="subTitle"/>
          </p:nvPr>
        </p:nvSpPr>
        <p:spPr>
          <a:xfrm>
            <a:off x="2134301" y="3922350"/>
            <a:ext cx="1278900" cy="3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U1822077D</a:t>
            </a:r>
            <a:endParaRPr sz="1500"/>
          </a:p>
        </p:txBody>
      </p:sp>
      <p:sp>
        <p:nvSpPr>
          <p:cNvPr id="503" name="Google Shape;503;p24"/>
          <p:cNvSpPr txBox="1"/>
          <p:nvPr>
            <p:ph type="ctrTitle"/>
          </p:nvPr>
        </p:nvSpPr>
        <p:spPr>
          <a:xfrm>
            <a:off x="4613450" y="3526650"/>
            <a:ext cx="24561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RAJURAVI VISHAL RAJ</a:t>
            </a:r>
            <a:endParaRPr sz="1800"/>
          </a:p>
        </p:txBody>
      </p:sp>
      <p:sp>
        <p:nvSpPr>
          <p:cNvPr id="504" name="Google Shape;504;p24"/>
          <p:cNvSpPr txBox="1"/>
          <p:nvPr>
            <p:ph idx="1" type="subTitle"/>
          </p:nvPr>
        </p:nvSpPr>
        <p:spPr>
          <a:xfrm>
            <a:off x="5107724" y="3937050"/>
            <a:ext cx="1278900" cy="3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U1822268B</a:t>
            </a:r>
            <a:endParaRPr sz="1500"/>
          </a:p>
        </p:txBody>
      </p:sp>
      <p:sp>
        <p:nvSpPr>
          <p:cNvPr id="505" name="Google Shape;505;p24"/>
          <p:cNvSpPr txBox="1"/>
          <p:nvPr>
            <p:ph type="ctrTitle"/>
          </p:nvPr>
        </p:nvSpPr>
        <p:spPr>
          <a:xfrm>
            <a:off x="6382775" y="1781338"/>
            <a:ext cx="1881300" cy="45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FAZILI NUMAIR</a:t>
            </a:r>
            <a:endParaRPr sz="1800"/>
          </a:p>
        </p:txBody>
      </p:sp>
      <p:sp>
        <p:nvSpPr>
          <p:cNvPr id="506" name="Google Shape;506;p24"/>
          <p:cNvSpPr txBox="1"/>
          <p:nvPr>
            <p:ph idx="1" type="subTitle"/>
          </p:nvPr>
        </p:nvSpPr>
        <p:spPr>
          <a:xfrm>
            <a:off x="6730738" y="2115550"/>
            <a:ext cx="1181700" cy="35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U1822056F</a:t>
            </a:r>
            <a:endParaRPr sz="1500"/>
          </a:p>
        </p:txBody>
      </p:sp>
      <p:grpSp>
        <p:nvGrpSpPr>
          <p:cNvPr id="507" name="Google Shape;507;p24"/>
          <p:cNvGrpSpPr/>
          <p:nvPr/>
        </p:nvGrpSpPr>
        <p:grpSpPr>
          <a:xfrm>
            <a:off x="5662074" y="3031545"/>
            <a:ext cx="271244" cy="346801"/>
            <a:chOff x="4899999" y="2882095"/>
            <a:chExt cx="271244" cy="346801"/>
          </a:xfrm>
        </p:grpSpPr>
        <p:sp>
          <p:nvSpPr>
            <p:cNvPr id="508" name="Google Shape;508;p24"/>
            <p:cNvSpPr/>
            <p:nvPr/>
          </p:nvSpPr>
          <p:spPr>
            <a:xfrm>
              <a:off x="4899999" y="2882095"/>
              <a:ext cx="271244" cy="346801"/>
            </a:xfrm>
            <a:custGeom>
              <a:rect b="b" l="l" r="r" t="t"/>
              <a:pathLst>
                <a:path extrusionOk="0" h="10947" w="8562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509" name="Google Shape;509;p24"/>
            <p:cNvSpPr/>
            <p:nvPr/>
          </p:nvSpPr>
          <p:spPr>
            <a:xfrm>
              <a:off x="5090491" y="3141364"/>
              <a:ext cx="10581" cy="86391"/>
            </a:xfrm>
            <a:custGeom>
              <a:rect b="b" l="l" r="r" t="t"/>
              <a:pathLst>
                <a:path extrusionOk="0" h="2727" w="334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510" name="Google Shape;510;p24"/>
            <p:cNvSpPr/>
            <p:nvPr/>
          </p:nvSpPr>
          <p:spPr>
            <a:xfrm>
              <a:off x="5031281" y="315229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511" name="Google Shape;511;p24"/>
            <p:cNvSpPr/>
            <p:nvPr/>
          </p:nvSpPr>
          <p:spPr>
            <a:xfrm>
              <a:off x="5031281" y="3217555"/>
              <a:ext cx="10201" cy="10201"/>
            </a:xfrm>
            <a:custGeom>
              <a:rect b="b" l="l" r="r" t="t"/>
              <a:pathLst>
                <a:path extrusionOk="0" h="322" w="322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512" name="Google Shape;512;p24"/>
            <p:cNvSpPr/>
            <p:nvPr/>
          </p:nvSpPr>
          <p:spPr>
            <a:xfrm>
              <a:off x="5031281" y="3184734"/>
              <a:ext cx="10201" cy="10613"/>
            </a:xfrm>
            <a:custGeom>
              <a:rect b="b" l="l" r="r" t="t"/>
              <a:pathLst>
                <a:path extrusionOk="0" h="335" w="322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513" name="Google Shape;513;p24"/>
            <p:cNvSpPr/>
            <p:nvPr/>
          </p:nvSpPr>
          <p:spPr>
            <a:xfrm>
              <a:off x="499884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514" name="Google Shape;514;p24"/>
            <p:cNvSpPr/>
            <p:nvPr/>
          </p:nvSpPr>
          <p:spPr>
            <a:xfrm>
              <a:off x="5063721" y="2995763"/>
              <a:ext cx="10201" cy="15492"/>
            </a:xfrm>
            <a:custGeom>
              <a:rect b="b" l="l" r="r" t="t"/>
              <a:pathLst>
                <a:path extrusionOk="0" h="489" w="322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515" name="Google Shape;515;p24"/>
            <p:cNvSpPr/>
            <p:nvPr/>
          </p:nvSpPr>
          <p:spPr>
            <a:xfrm>
              <a:off x="4993550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516" name="Google Shape;516;p24"/>
            <p:cNvSpPr/>
            <p:nvPr/>
          </p:nvSpPr>
          <p:spPr>
            <a:xfrm>
              <a:off x="5058051" y="2979163"/>
              <a:ext cx="21162" cy="10613"/>
            </a:xfrm>
            <a:custGeom>
              <a:rect b="b" l="l" r="r" t="t"/>
              <a:pathLst>
                <a:path extrusionOk="0" h="335" w="668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  <p:sp>
          <p:nvSpPr>
            <p:cNvPr id="517" name="Google Shape;517;p24"/>
            <p:cNvSpPr/>
            <p:nvPr/>
          </p:nvSpPr>
          <p:spPr>
            <a:xfrm>
              <a:off x="5007141" y="3025574"/>
              <a:ext cx="58481" cy="32092"/>
            </a:xfrm>
            <a:custGeom>
              <a:rect b="b" l="l" r="r" t="t"/>
              <a:pathLst>
                <a:path extrusionOk="0" h="1013" w="1846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600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7" name="Shape 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Google Shape;728;p42"/>
          <p:cNvSpPr txBox="1"/>
          <p:nvPr>
            <p:ph idx="8" type="ctrTitle"/>
          </p:nvPr>
        </p:nvSpPr>
        <p:spPr>
          <a:xfrm>
            <a:off x="621624" y="411675"/>
            <a:ext cx="6694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Monthly Trends</a:t>
            </a:r>
            <a:endParaRPr sz="3000"/>
          </a:p>
        </p:txBody>
      </p:sp>
      <p:pic>
        <p:nvPicPr>
          <p:cNvPr id="729" name="Google Shape;72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50" y="989475"/>
            <a:ext cx="3972652" cy="216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0" name="Google Shape;73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8475" y="1941300"/>
            <a:ext cx="4072601" cy="2392350"/>
          </a:xfrm>
          <a:prstGeom prst="rect">
            <a:avLst/>
          </a:prstGeom>
          <a:noFill/>
          <a:ln>
            <a:noFill/>
          </a:ln>
        </p:spPr>
      </p:pic>
      <p:sp>
        <p:nvSpPr>
          <p:cNvPr id="731" name="Google Shape;731;p42"/>
          <p:cNvSpPr txBox="1"/>
          <p:nvPr>
            <p:ph idx="3" type="subTitle"/>
          </p:nvPr>
        </p:nvSpPr>
        <p:spPr>
          <a:xfrm>
            <a:off x="829225" y="3283125"/>
            <a:ext cx="3715500" cy="6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Monthly </a:t>
            </a:r>
            <a:r>
              <a:rPr lang="en" sz="1600"/>
              <a:t>Sales for all Stores across the Year</a:t>
            </a:r>
            <a:endParaRPr sz="1600"/>
          </a:p>
        </p:txBody>
      </p:sp>
      <p:sp>
        <p:nvSpPr>
          <p:cNvPr id="732" name="Google Shape;732;p42"/>
          <p:cNvSpPr txBox="1"/>
          <p:nvPr>
            <p:ph idx="3" type="subTitle"/>
          </p:nvPr>
        </p:nvSpPr>
        <p:spPr>
          <a:xfrm>
            <a:off x="5233213" y="4409850"/>
            <a:ext cx="3715500" cy="6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Monthly Sales for each Store across the Year</a:t>
            </a:r>
            <a:endParaRPr sz="16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43"/>
          <p:cNvSpPr txBox="1"/>
          <p:nvPr>
            <p:ph idx="8" type="ctrTitle"/>
          </p:nvPr>
        </p:nvSpPr>
        <p:spPr>
          <a:xfrm>
            <a:off x="621625" y="411675"/>
            <a:ext cx="7452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Monthly Trends (cont’d)</a:t>
            </a:r>
            <a:endParaRPr sz="3000"/>
          </a:p>
        </p:txBody>
      </p:sp>
      <p:sp>
        <p:nvSpPr>
          <p:cNvPr id="738" name="Google Shape;738;p43"/>
          <p:cNvSpPr txBox="1"/>
          <p:nvPr/>
        </p:nvSpPr>
        <p:spPr>
          <a:xfrm>
            <a:off x="4027175" y="1106875"/>
            <a:ext cx="45054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Fluctuation in sales levels over the months of the year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More or less 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consistent</a:t>
            </a: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upward trend from January to July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Decline from July to October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Rise in November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Sharp decline in December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Fluctuations could be caused by factors such as holiday period in July and travel season in December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Store-wise differences in sales are similar to daily trends.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739" name="Google Shape;739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650" y="1106875"/>
            <a:ext cx="3129674" cy="170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650" y="3102450"/>
            <a:ext cx="3129676" cy="180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44"/>
          <p:cNvSpPr txBox="1"/>
          <p:nvPr>
            <p:ph idx="8" type="ctrTitle"/>
          </p:nvPr>
        </p:nvSpPr>
        <p:spPr>
          <a:xfrm>
            <a:off x="621624" y="411675"/>
            <a:ext cx="656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Yearly Trends</a:t>
            </a:r>
            <a:endParaRPr sz="3000"/>
          </a:p>
        </p:txBody>
      </p:sp>
      <p:sp>
        <p:nvSpPr>
          <p:cNvPr id="746" name="Google Shape;746;p44"/>
          <p:cNvSpPr txBox="1"/>
          <p:nvPr>
            <p:ph idx="3" type="subTitle"/>
          </p:nvPr>
        </p:nvSpPr>
        <p:spPr>
          <a:xfrm>
            <a:off x="804125" y="3305950"/>
            <a:ext cx="3406800" cy="6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Yearly </a:t>
            </a:r>
            <a:r>
              <a:rPr lang="en" sz="1600"/>
              <a:t>Sales for all Stores </a:t>
            </a:r>
            <a:br>
              <a:rPr lang="en" sz="1600"/>
            </a:br>
            <a:r>
              <a:rPr lang="en" sz="1600"/>
              <a:t>(2013 - 2017)</a:t>
            </a:r>
            <a:endParaRPr sz="1600"/>
          </a:p>
        </p:txBody>
      </p:sp>
      <p:sp>
        <p:nvSpPr>
          <p:cNvPr id="747" name="Google Shape;747;p44"/>
          <p:cNvSpPr txBox="1"/>
          <p:nvPr>
            <p:ph idx="3" type="subTitle"/>
          </p:nvPr>
        </p:nvSpPr>
        <p:spPr>
          <a:xfrm>
            <a:off x="5206600" y="4431275"/>
            <a:ext cx="3406800" cy="6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Yearly Sales for each Store </a:t>
            </a:r>
            <a:br>
              <a:rPr lang="en" sz="1600"/>
            </a:br>
            <a:r>
              <a:rPr lang="en" sz="1600"/>
              <a:t>(2013 - 2017)</a:t>
            </a:r>
            <a:endParaRPr sz="1600"/>
          </a:p>
        </p:txBody>
      </p:sp>
      <p:pic>
        <p:nvPicPr>
          <p:cNvPr id="748" name="Google Shape;74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376" y="1062775"/>
            <a:ext cx="4005575" cy="216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49" name="Google Shape;749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6551" y="2132475"/>
            <a:ext cx="4055048" cy="2289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45"/>
          <p:cNvSpPr txBox="1"/>
          <p:nvPr>
            <p:ph idx="8" type="ctrTitle"/>
          </p:nvPr>
        </p:nvSpPr>
        <p:spPr>
          <a:xfrm>
            <a:off x="621625" y="411675"/>
            <a:ext cx="7452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Yearly Trends (cont’d)</a:t>
            </a:r>
            <a:endParaRPr sz="3000"/>
          </a:p>
        </p:txBody>
      </p:sp>
      <p:sp>
        <p:nvSpPr>
          <p:cNvPr id="755" name="Google Shape;755;p45"/>
          <p:cNvSpPr txBox="1"/>
          <p:nvPr/>
        </p:nvSpPr>
        <p:spPr>
          <a:xfrm>
            <a:off x="4027175" y="1106875"/>
            <a:ext cx="4505400" cy="395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Fluctuating sales over each year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Starts off with a rise in sales volume until mid-year, followed by a decline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Standard pattern of fluctuations (rise and fall) in sales every year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Increase in sales volume with every year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Increase in demand of items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Inflation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Higher standard of living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(and several others….)</a:t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pic>
        <p:nvPicPr>
          <p:cNvPr id="756" name="Google Shape;75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2375" y="1062775"/>
            <a:ext cx="3268724" cy="177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7" name="Google Shape;75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375" y="2988325"/>
            <a:ext cx="3268727" cy="18457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46"/>
          <p:cNvSpPr txBox="1"/>
          <p:nvPr>
            <p:ph idx="8" type="ctrTitle"/>
          </p:nvPr>
        </p:nvSpPr>
        <p:spPr>
          <a:xfrm>
            <a:off x="621625" y="411675"/>
            <a:ext cx="7452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Observations from Data Analysis</a:t>
            </a:r>
            <a:endParaRPr sz="3000"/>
          </a:p>
        </p:txBody>
      </p:sp>
      <p:sp>
        <p:nvSpPr>
          <p:cNvPr id="763" name="Google Shape;763;p46"/>
          <p:cNvSpPr txBox="1"/>
          <p:nvPr/>
        </p:nvSpPr>
        <p:spPr>
          <a:xfrm>
            <a:off x="701850" y="1411675"/>
            <a:ext cx="7830600" cy="28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Consistent seasonal patterns without any aberrations 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Stable weekly, monthly and yearly seasonal patterns for every store-item combination 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aven Pro"/>
              <a:buChar char="●"/>
            </a:pPr>
            <a:r>
              <a:rPr lang="en" sz="1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Seasonal sales for all item/store combinations follow the same pattern and therefore prediction of one combination allows us to predict the others as well </a:t>
            </a:r>
            <a:endParaRPr sz="16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47"/>
          <p:cNvSpPr txBox="1"/>
          <p:nvPr>
            <p:ph type="ctrTitle"/>
          </p:nvPr>
        </p:nvSpPr>
        <p:spPr>
          <a:xfrm>
            <a:off x="1369950" y="1992475"/>
            <a:ext cx="40545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</a:t>
            </a:r>
            <a:endParaRPr/>
          </a:p>
        </p:txBody>
      </p:sp>
      <p:sp>
        <p:nvSpPr>
          <p:cNvPr id="769" name="Google Shape;769;p47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" name="Google Shape;770;p47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05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71" name="Google Shape;771;p47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47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3" name="Google Shape;773;p47"/>
          <p:cNvCxnSpPr>
            <a:stCxn id="769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48"/>
          <p:cNvSpPr txBox="1"/>
          <p:nvPr>
            <p:ph idx="8" type="ctrTitle"/>
          </p:nvPr>
        </p:nvSpPr>
        <p:spPr>
          <a:xfrm>
            <a:off x="621625" y="411675"/>
            <a:ext cx="7452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LightGBM</a:t>
            </a:r>
            <a:endParaRPr sz="3000"/>
          </a:p>
        </p:txBody>
      </p:sp>
      <p:sp>
        <p:nvSpPr>
          <p:cNvPr id="779" name="Google Shape;779;p48"/>
          <p:cNvSpPr txBox="1"/>
          <p:nvPr/>
        </p:nvSpPr>
        <p:spPr>
          <a:xfrm>
            <a:off x="621625" y="1141975"/>
            <a:ext cx="7868700" cy="3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Gradient</a:t>
            </a: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boosting framework which uses </a:t>
            </a:r>
            <a:r>
              <a:rPr b="1" lang="en" sz="17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tree based learning algorithm</a:t>
            </a: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.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b="1" lang="en" sz="1700">
                <a:solidFill>
                  <a:schemeClr val="accent1"/>
                </a:solidFill>
                <a:latin typeface="Maven Pro"/>
                <a:ea typeface="Maven Pro"/>
                <a:cs typeface="Maven Pro"/>
                <a:sym typeface="Maven Pro"/>
              </a:rPr>
              <a:t>Leaf-wise growth </a:t>
            </a:r>
            <a:r>
              <a:rPr b="1" lang="en" sz="1700">
                <a:solidFill>
                  <a:schemeClr val="accent1"/>
                </a:solidFill>
                <a:latin typeface="Maven Pro"/>
                <a:ea typeface="Maven Pro"/>
                <a:cs typeface="Maven Pro"/>
                <a:sym typeface="Maven Pro"/>
              </a:rPr>
              <a:t>algorithm</a:t>
            </a: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reduces loss which makes it one of the best performing models in Kaggle competitions.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●"/>
            </a:pP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Motivation :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○"/>
            </a:pP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Handles large size of data &amp; taking lower memory to run. 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○"/>
            </a:pP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Focuses on accuracy of results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○"/>
            </a:pP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Used for Ranking &amp; Classification 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○"/>
            </a:pP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</a:t>
            </a: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erformance</a:t>
            </a: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and Scalability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○"/>
            </a:pP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Boost weak learners to strong learners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aven Pro"/>
              <a:buChar char="○"/>
            </a:pP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Importance</a:t>
            </a: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to instances that are misclassified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49"/>
          <p:cNvSpPr txBox="1"/>
          <p:nvPr>
            <p:ph idx="8" type="ctrTitle"/>
          </p:nvPr>
        </p:nvSpPr>
        <p:spPr>
          <a:xfrm>
            <a:off x="621630" y="411675"/>
            <a:ext cx="58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 </a:t>
            </a:r>
            <a:endParaRPr sz="3000"/>
          </a:p>
        </p:txBody>
      </p:sp>
      <p:sp>
        <p:nvSpPr>
          <p:cNvPr id="785" name="Google Shape;785;p49"/>
          <p:cNvSpPr txBox="1"/>
          <p:nvPr>
            <p:ph idx="1" type="subTitle"/>
          </p:nvPr>
        </p:nvSpPr>
        <p:spPr>
          <a:xfrm>
            <a:off x="150600" y="1180025"/>
            <a:ext cx="3124200" cy="14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Find slope and intercept of a linear fit for sales values grouped by </a:t>
            </a:r>
            <a:r>
              <a:rPr i="1" lang="en" sz="1600"/>
              <a:t>store</a:t>
            </a:r>
            <a:r>
              <a:rPr lang="en" sz="1600"/>
              <a:t>, </a:t>
            </a:r>
            <a:r>
              <a:rPr i="1" lang="en" sz="1600"/>
              <a:t>item </a:t>
            </a:r>
            <a:r>
              <a:rPr lang="en" sz="1600"/>
              <a:t>and</a:t>
            </a:r>
            <a:r>
              <a:rPr i="1" lang="en" sz="1600"/>
              <a:t> day of week. </a:t>
            </a:r>
            <a:r>
              <a:rPr lang="en" sz="1600"/>
              <a:t>Thereby, fitting a linear model to the sales value. </a:t>
            </a:r>
            <a:endParaRPr sz="1600"/>
          </a:p>
        </p:txBody>
      </p:sp>
      <p:sp>
        <p:nvSpPr>
          <p:cNvPr id="786" name="Google Shape;786;p49"/>
          <p:cNvSpPr txBox="1"/>
          <p:nvPr>
            <p:ph idx="3" type="subTitle"/>
          </p:nvPr>
        </p:nvSpPr>
        <p:spPr>
          <a:xfrm>
            <a:off x="5865625" y="1033425"/>
            <a:ext cx="2911800" cy="18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Removal of increasing trend and yearly seasonality from the sales values. </a:t>
            </a:r>
            <a:br>
              <a:rPr lang="en" sz="1600"/>
            </a:br>
            <a:r>
              <a:rPr lang="en" sz="1600"/>
              <a:t>Normalisation of the stationary sales values and identification of the outliers 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787" name="Google Shape;787;p49"/>
          <p:cNvSpPr/>
          <p:nvPr/>
        </p:nvSpPr>
        <p:spPr>
          <a:xfrm>
            <a:off x="3434625" y="1826375"/>
            <a:ext cx="723900" cy="72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8" name="Google Shape;788;p49"/>
          <p:cNvSpPr/>
          <p:nvPr/>
        </p:nvSpPr>
        <p:spPr>
          <a:xfrm>
            <a:off x="3434625" y="3234775"/>
            <a:ext cx="723900" cy="723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49"/>
          <p:cNvSpPr/>
          <p:nvPr/>
        </p:nvSpPr>
        <p:spPr>
          <a:xfrm>
            <a:off x="4833075" y="1826375"/>
            <a:ext cx="723900" cy="723900"/>
          </a:xfrm>
          <a:prstGeom prst="rect">
            <a:avLst/>
          </a:prstGeom>
          <a:solidFill>
            <a:srgbClr val="00C3B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49"/>
          <p:cNvSpPr/>
          <p:nvPr/>
        </p:nvSpPr>
        <p:spPr>
          <a:xfrm>
            <a:off x="4833075" y="3234775"/>
            <a:ext cx="723900" cy="723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1" name="Google Shape;791;p49"/>
          <p:cNvCxnSpPr>
            <a:stCxn id="787" idx="3"/>
            <a:endCxn id="789" idx="1"/>
          </p:cNvCxnSpPr>
          <p:nvPr/>
        </p:nvCxnSpPr>
        <p:spPr>
          <a:xfrm>
            <a:off x="4158525" y="2188325"/>
            <a:ext cx="674700" cy="600"/>
          </a:xfrm>
          <a:prstGeom prst="bentConnector3">
            <a:avLst>
              <a:gd fmla="val 49989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2" name="Google Shape;792;p49"/>
          <p:cNvCxnSpPr>
            <a:stCxn id="789" idx="2"/>
            <a:endCxn id="788" idx="0"/>
          </p:cNvCxnSpPr>
          <p:nvPr/>
        </p:nvCxnSpPr>
        <p:spPr>
          <a:xfrm rot="5400000">
            <a:off x="4153575" y="2193425"/>
            <a:ext cx="684600" cy="13983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93" name="Google Shape;793;p49"/>
          <p:cNvCxnSpPr>
            <a:stCxn id="788" idx="3"/>
            <a:endCxn id="790" idx="1"/>
          </p:cNvCxnSpPr>
          <p:nvPr/>
        </p:nvCxnSpPr>
        <p:spPr>
          <a:xfrm>
            <a:off x="4158525" y="3596725"/>
            <a:ext cx="6747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4" name="Google Shape;794;p49"/>
          <p:cNvSpPr txBox="1"/>
          <p:nvPr>
            <p:ph idx="4294967295" type="title"/>
          </p:nvPr>
        </p:nvSpPr>
        <p:spPr>
          <a:xfrm>
            <a:off x="3510825" y="1899425"/>
            <a:ext cx="543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95" name="Google Shape;795;p49"/>
          <p:cNvSpPr txBox="1"/>
          <p:nvPr>
            <p:ph idx="4294967295" type="title"/>
          </p:nvPr>
        </p:nvSpPr>
        <p:spPr>
          <a:xfrm>
            <a:off x="4937325" y="1899425"/>
            <a:ext cx="543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96" name="Google Shape;796;p49"/>
          <p:cNvSpPr txBox="1"/>
          <p:nvPr>
            <p:ph idx="4294967295" type="title"/>
          </p:nvPr>
        </p:nvSpPr>
        <p:spPr>
          <a:xfrm>
            <a:off x="4937325" y="3307925"/>
            <a:ext cx="543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797" name="Google Shape;797;p49"/>
          <p:cNvSpPr txBox="1"/>
          <p:nvPr>
            <p:ph idx="4294967295" type="title"/>
          </p:nvPr>
        </p:nvSpPr>
        <p:spPr>
          <a:xfrm>
            <a:off x="3510825" y="3307925"/>
            <a:ext cx="543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98" name="Google Shape;798;p49"/>
          <p:cNvSpPr txBox="1"/>
          <p:nvPr>
            <p:ph idx="1" type="subTitle"/>
          </p:nvPr>
        </p:nvSpPr>
        <p:spPr>
          <a:xfrm>
            <a:off x="242400" y="2815050"/>
            <a:ext cx="3059100" cy="14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Handling the outliers using interpolation to get corrected sales and building the expanding mean sales values grouped by </a:t>
            </a:r>
            <a:r>
              <a:rPr i="1" lang="en" sz="1600"/>
              <a:t>store, item, (day of week, month,</a:t>
            </a:r>
            <a:r>
              <a:rPr lang="en" sz="1600"/>
              <a:t> and </a:t>
            </a:r>
            <a:r>
              <a:rPr i="1" lang="en" sz="1600"/>
              <a:t>quarter</a:t>
            </a:r>
            <a:r>
              <a:rPr lang="en" sz="1600"/>
              <a:t>).</a:t>
            </a:r>
            <a:endParaRPr sz="1600"/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799" name="Google Shape;799;p49"/>
          <p:cNvSpPr txBox="1"/>
          <p:nvPr>
            <p:ph idx="3" type="subTitle"/>
          </p:nvPr>
        </p:nvSpPr>
        <p:spPr>
          <a:xfrm>
            <a:off x="5865625" y="2925975"/>
            <a:ext cx="3059100" cy="18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Finding </a:t>
            </a:r>
            <a:r>
              <a:rPr i="1" lang="en" sz="1600"/>
              <a:t>stores </a:t>
            </a:r>
            <a:r>
              <a:rPr lang="en" sz="1600"/>
              <a:t>and </a:t>
            </a:r>
            <a:r>
              <a:rPr i="1" lang="en" sz="1600"/>
              <a:t>items </a:t>
            </a:r>
            <a:r>
              <a:rPr lang="en" sz="1600"/>
              <a:t>whose mean sales value is below the 50% percentile. The prediction for year 2018,the items of these store will be multiplied by a factor smaller than one.</a:t>
            </a:r>
            <a:endParaRPr sz="1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p50"/>
          <p:cNvSpPr txBox="1"/>
          <p:nvPr>
            <p:ph idx="8" type="ctrTitle"/>
          </p:nvPr>
        </p:nvSpPr>
        <p:spPr>
          <a:xfrm>
            <a:off x="621624" y="411675"/>
            <a:ext cx="656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LightGBM</a:t>
            </a:r>
            <a:endParaRPr sz="3000"/>
          </a:p>
        </p:txBody>
      </p:sp>
      <p:sp>
        <p:nvSpPr>
          <p:cNvPr id="805" name="Google Shape;805;p50"/>
          <p:cNvSpPr txBox="1"/>
          <p:nvPr>
            <p:ph idx="3" type="subTitle"/>
          </p:nvPr>
        </p:nvSpPr>
        <p:spPr>
          <a:xfrm>
            <a:off x="882300" y="4210050"/>
            <a:ext cx="34068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Investigate Feature Importance</a:t>
            </a:r>
            <a:endParaRPr sz="1700"/>
          </a:p>
        </p:txBody>
      </p:sp>
      <p:pic>
        <p:nvPicPr>
          <p:cNvPr id="806" name="Google Shape;806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50" y="1366375"/>
            <a:ext cx="4341900" cy="250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7" name="Google Shape;807;p50"/>
          <p:cNvPicPr preferRelativeResize="0"/>
          <p:nvPr/>
        </p:nvPicPr>
        <p:blipFill rotWithShape="1">
          <a:blip r:embed="rId4">
            <a:alphaModFix/>
          </a:blip>
          <a:srcRect b="0" l="957" r="29161" t="0"/>
          <a:stretch/>
        </p:blipFill>
        <p:spPr>
          <a:xfrm>
            <a:off x="5167525" y="1074350"/>
            <a:ext cx="3163500" cy="29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808" name="Google Shape;808;p50"/>
          <p:cNvSpPr txBox="1"/>
          <p:nvPr>
            <p:ph idx="3" type="subTitle"/>
          </p:nvPr>
        </p:nvSpPr>
        <p:spPr>
          <a:xfrm>
            <a:off x="5105338" y="4362450"/>
            <a:ext cx="34068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Parameters &amp; Hyper-Parameters for 2018 Prediction</a:t>
            </a:r>
            <a:endParaRPr sz="17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51"/>
          <p:cNvSpPr txBox="1"/>
          <p:nvPr>
            <p:ph idx="8" type="ctrTitle"/>
          </p:nvPr>
        </p:nvSpPr>
        <p:spPr>
          <a:xfrm>
            <a:off x="621624" y="411675"/>
            <a:ext cx="656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Error Distribution and Analysis</a:t>
            </a:r>
            <a:endParaRPr sz="3000"/>
          </a:p>
        </p:txBody>
      </p:sp>
      <p:pic>
        <p:nvPicPr>
          <p:cNvPr id="814" name="Google Shape;814;p51"/>
          <p:cNvPicPr preferRelativeResize="0"/>
          <p:nvPr/>
        </p:nvPicPr>
        <p:blipFill rotWithShape="1">
          <a:blip r:embed="rId3">
            <a:alphaModFix/>
          </a:blip>
          <a:srcRect b="0" l="0" r="50634" t="0"/>
          <a:stretch/>
        </p:blipFill>
        <p:spPr>
          <a:xfrm>
            <a:off x="578841" y="1602850"/>
            <a:ext cx="3889734" cy="267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5" name="Google Shape;815;p51"/>
          <p:cNvPicPr preferRelativeResize="0"/>
          <p:nvPr/>
        </p:nvPicPr>
        <p:blipFill rotWithShape="1">
          <a:blip r:embed="rId3">
            <a:alphaModFix/>
          </a:blip>
          <a:srcRect b="0" l="49243" r="0" t="0"/>
          <a:stretch/>
        </p:blipFill>
        <p:spPr>
          <a:xfrm>
            <a:off x="4636735" y="1602850"/>
            <a:ext cx="3999341" cy="2674700"/>
          </a:xfrm>
          <a:prstGeom prst="rect">
            <a:avLst/>
          </a:prstGeom>
          <a:noFill/>
          <a:ln>
            <a:noFill/>
          </a:ln>
        </p:spPr>
      </p:pic>
      <p:sp>
        <p:nvSpPr>
          <p:cNvPr id="816" name="Google Shape;816;p51"/>
          <p:cNvSpPr txBox="1"/>
          <p:nvPr>
            <p:ph idx="3" type="subTitle"/>
          </p:nvPr>
        </p:nvSpPr>
        <p:spPr>
          <a:xfrm>
            <a:off x="2121450" y="1103713"/>
            <a:ext cx="4901100" cy="38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Validation </a:t>
            </a:r>
            <a:r>
              <a:rPr lang="en" sz="1800"/>
              <a:t>SMAPE </a:t>
            </a:r>
            <a:r>
              <a:rPr lang="en" sz="1800"/>
              <a:t>: </a:t>
            </a:r>
            <a:r>
              <a:rPr lang="en" sz="1800">
                <a:solidFill>
                  <a:srgbClr val="00CFCC"/>
                </a:solidFill>
              </a:rPr>
              <a:t>12.596475638871734</a:t>
            </a:r>
            <a:endParaRPr sz="1800">
              <a:solidFill>
                <a:srgbClr val="00CFCC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2" name="Google Shape;522;p25"/>
          <p:cNvCxnSpPr/>
          <p:nvPr/>
        </p:nvCxnSpPr>
        <p:spPr>
          <a:xfrm>
            <a:off x="1556299" y="2382406"/>
            <a:ext cx="0" cy="345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3" name="Google Shape;523;p25"/>
          <p:cNvCxnSpPr/>
          <p:nvPr/>
        </p:nvCxnSpPr>
        <p:spPr>
          <a:xfrm>
            <a:off x="2546843" y="2816314"/>
            <a:ext cx="0" cy="345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4" name="Google Shape;524;p25"/>
          <p:cNvCxnSpPr/>
          <p:nvPr/>
        </p:nvCxnSpPr>
        <p:spPr>
          <a:xfrm>
            <a:off x="3613587" y="2382406"/>
            <a:ext cx="0" cy="345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25"/>
          <p:cNvCxnSpPr/>
          <p:nvPr/>
        </p:nvCxnSpPr>
        <p:spPr>
          <a:xfrm>
            <a:off x="4604132" y="2816314"/>
            <a:ext cx="0" cy="345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6" name="Google Shape;526;p25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cxnSp>
        <p:nvCxnSpPr>
          <p:cNvPr id="527" name="Google Shape;527;p25"/>
          <p:cNvCxnSpPr/>
          <p:nvPr/>
        </p:nvCxnSpPr>
        <p:spPr>
          <a:xfrm>
            <a:off x="1074170" y="2771975"/>
            <a:ext cx="6947100" cy="45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28" name="Google Shape;528;p25"/>
          <p:cNvGrpSpPr/>
          <p:nvPr/>
        </p:nvGrpSpPr>
        <p:grpSpPr>
          <a:xfrm>
            <a:off x="1416121" y="2630349"/>
            <a:ext cx="293422" cy="283337"/>
            <a:chOff x="1372725" y="1912500"/>
            <a:chExt cx="373500" cy="373500"/>
          </a:xfrm>
        </p:grpSpPr>
        <p:sp>
          <p:nvSpPr>
            <p:cNvPr id="529" name="Google Shape;529;p25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25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25"/>
          <p:cNvGrpSpPr/>
          <p:nvPr/>
        </p:nvGrpSpPr>
        <p:grpSpPr>
          <a:xfrm>
            <a:off x="2400013" y="2630349"/>
            <a:ext cx="293422" cy="283337"/>
            <a:chOff x="3212675" y="1912500"/>
            <a:chExt cx="373500" cy="373500"/>
          </a:xfrm>
        </p:grpSpPr>
        <p:sp>
          <p:nvSpPr>
            <p:cNvPr id="532" name="Google Shape;532;p25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25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25"/>
          <p:cNvGrpSpPr/>
          <p:nvPr/>
        </p:nvGrpSpPr>
        <p:grpSpPr>
          <a:xfrm>
            <a:off x="3460086" y="2630349"/>
            <a:ext cx="293422" cy="283337"/>
            <a:chOff x="5557850" y="1912500"/>
            <a:chExt cx="373500" cy="373500"/>
          </a:xfrm>
        </p:grpSpPr>
        <p:sp>
          <p:nvSpPr>
            <p:cNvPr id="535" name="Google Shape;535;p25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25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" name="Google Shape;537;p25"/>
          <p:cNvGrpSpPr/>
          <p:nvPr/>
        </p:nvGrpSpPr>
        <p:grpSpPr>
          <a:xfrm>
            <a:off x="4443976" y="2630349"/>
            <a:ext cx="293422" cy="283337"/>
            <a:chOff x="7457825" y="1912500"/>
            <a:chExt cx="373500" cy="373500"/>
          </a:xfrm>
        </p:grpSpPr>
        <p:sp>
          <p:nvSpPr>
            <p:cNvPr id="538" name="Google Shape;538;p25"/>
            <p:cNvSpPr/>
            <p:nvPr/>
          </p:nvSpPr>
          <p:spPr>
            <a:xfrm>
              <a:off x="75491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25"/>
            <p:cNvSpPr/>
            <p:nvPr/>
          </p:nvSpPr>
          <p:spPr>
            <a:xfrm>
              <a:off x="74578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0" name="Google Shape;540;p25"/>
          <p:cNvSpPr txBox="1"/>
          <p:nvPr>
            <p:ph idx="4294967295" type="ctrTitle"/>
          </p:nvPr>
        </p:nvSpPr>
        <p:spPr>
          <a:xfrm>
            <a:off x="549125" y="1784925"/>
            <a:ext cx="2027400" cy="3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Problem </a:t>
            </a:r>
            <a:r>
              <a:rPr lang="en" sz="2400">
                <a:solidFill>
                  <a:schemeClr val="accent2"/>
                </a:solidFill>
              </a:rPr>
              <a:t>Description</a:t>
            </a:r>
            <a:endParaRPr sz="2400">
              <a:solidFill>
                <a:schemeClr val="accent2"/>
              </a:solidFill>
            </a:endParaRPr>
          </a:p>
        </p:txBody>
      </p:sp>
      <p:sp>
        <p:nvSpPr>
          <p:cNvPr id="541" name="Google Shape;541;p25"/>
          <p:cNvSpPr txBox="1"/>
          <p:nvPr>
            <p:ph idx="4294967295" type="ctrTitle"/>
          </p:nvPr>
        </p:nvSpPr>
        <p:spPr>
          <a:xfrm>
            <a:off x="1457836" y="3396200"/>
            <a:ext cx="2178000" cy="3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Understanding</a:t>
            </a:r>
            <a:r>
              <a:rPr lang="en" sz="2400">
                <a:solidFill>
                  <a:schemeClr val="accent1"/>
                </a:solidFill>
              </a:rPr>
              <a:t> the Data</a:t>
            </a:r>
            <a:endParaRPr sz="2400">
              <a:solidFill>
                <a:schemeClr val="accent1"/>
              </a:solidFill>
            </a:endParaRPr>
          </a:p>
        </p:txBody>
      </p:sp>
      <p:sp>
        <p:nvSpPr>
          <p:cNvPr id="542" name="Google Shape;542;p25"/>
          <p:cNvSpPr txBox="1"/>
          <p:nvPr>
            <p:ph idx="4294967295" type="ctrTitle"/>
          </p:nvPr>
        </p:nvSpPr>
        <p:spPr>
          <a:xfrm>
            <a:off x="2603388" y="1814413"/>
            <a:ext cx="1937400" cy="3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Preprocessing the Data</a:t>
            </a:r>
            <a:endParaRPr sz="2400">
              <a:solidFill>
                <a:schemeClr val="accent3"/>
              </a:solidFill>
            </a:endParaRPr>
          </a:p>
        </p:txBody>
      </p:sp>
      <p:sp>
        <p:nvSpPr>
          <p:cNvPr id="543" name="Google Shape;543;p25"/>
          <p:cNvSpPr txBox="1"/>
          <p:nvPr>
            <p:ph idx="4294967295" type="ctrTitle"/>
          </p:nvPr>
        </p:nvSpPr>
        <p:spPr>
          <a:xfrm>
            <a:off x="3773138" y="3373025"/>
            <a:ext cx="1662000" cy="3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4"/>
                </a:solidFill>
              </a:rPr>
              <a:t>Analyzing the data</a:t>
            </a:r>
            <a:endParaRPr sz="2400">
              <a:solidFill>
                <a:schemeClr val="accent4"/>
              </a:solidFill>
            </a:endParaRPr>
          </a:p>
        </p:txBody>
      </p:sp>
      <p:cxnSp>
        <p:nvCxnSpPr>
          <p:cNvPr id="544" name="Google Shape;544;p25"/>
          <p:cNvCxnSpPr/>
          <p:nvPr/>
        </p:nvCxnSpPr>
        <p:spPr>
          <a:xfrm>
            <a:off x="5591024" y="2361256"/>
            <a:ext cx="0" cy="345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45" name="Google Shape;545;p25"/>
          <p:cNvGrpSpPr/>
          <p:nvPr/>
        </p:nvGrpSpPr>
        <p:grpSpPr>
          <a:xfrm>
            <a:off x="5450846" y="2609199"/>
            <a:ext cx="293422" cy="283337"/>
            <a:chOff x="1372725" y="1912500"/>
            <a:chExt cx="373500" cy="373500"/>
          </a:xfrm>
        </p:grpSpPr>
        <p:sp>
          <p:nvSpPr>
            <p:cNvPr id="546" name="Google Shape;546;p25"/>
            <p:cNvSpPr/>
            <p:nvPr/>
          </p:nvSpPr>
          <p:spPr>
            <a:xfrm>
              <a:off x="146406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25"/>
            <p:cNvSpPr/>
            <p:nvPr/>
          </p:nvSpPr>
          <p:spPr>
            <a:xfrm>
              <a:off x="137272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8" name="Google Shape;548;p25"/>
          <p:cNvSpPr txBox="1"/>
          <p:nvPr>
            <p:ph idx="4294967295" type="ctrTitle"/>
          </p:nvPr>
        </p:nvSpPr>
        <p:spPr>
          <a:xfrm>
            <a:off x="4583850" y="1992375"/>
            <a:ext cx="2027400" cy="3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</a:rPr>
              <a:t>Models</a:t>
            </a:r>
            <a:endParaRPr sz="2400">
              <a:solidFill>
                <a:schemeClr val="accent2"/>
              </a:solidFill>
            </a:endParaRPr>
          </a:p>
        </p:txBody>
      </p:sp>
      <p:cxnSp>
        <p:nvCxnSpPr>
          <p:cNvPr id="549" name="Google Shape;549;p25"/>
          <p:cNvCxnSpPr/>
          <p:nvPr/>
        </p:nvCxnSpPr>
        <p:spPr>
          <a:xfrm>
            <a:off x="6513118" y="2832914"/>
            <a:ext cx="0" cy="345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50" name="Google Shape;550;p25"/>
          <p:cNvGrpSpPr/>
          <p:nvPr/>
        </p:nvGrpSpPr>
        <p:grpSpPr>
          <a:xfrm>
            <a:off x="6366288" y="2646949"/>
            <a:ext cx="293422" cy="283337"/>
            <a:chOff x="3212675" y="1912500"/>
            <a:chExt cx="373500" cy="373500"/>
          </a:xfrm>
        </p:grpSpPr>
        <p:sp>
          <p:nvSpPr>
            <p:cNvPr id="551" name="Google Shape;551;p25"/>
            <p:cNvSpPr/>
            <p:nvPr/>
          </p:nvSpPr>
          <p:spPr>
            <a:xfrm>
              <a:off x="3304013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25"/>
            <p:cNvSpPr/>
            <p:nvPr/>
          </p:nvSpPr>
          <p:spPr>
            <a:xfrm>
              <a:off x="3212675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3" name="Google Shape;553;p25"/>
          <p:cNvSpPr txBox="1"/>
          <p:nvPr>
            <p:ph idx="4294967295" type="ctrTitle"/>
          </p:nvPr>
        </p:nvSpPr>
        <p:spPr>
          <a:xfrm>
            <a:off x="5424111" y="3412800"/>
            <a:ext cx="2178000" cy="3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1"/>
                </a:solidFill>
              </a:rPr>
              <a:t>Kaggle Score &amp; Rank</a:t>
            </a:r>
            <a:endParaRPr sz="2400">
              <a:solidFill>
                <a:schemeClr val="accent1"/>
              </a:solidFill>
            </a:endParaRPr>
          </a:p>
        </p:txBody>
      </p:sp>
      <p:cxnSp>
        <p:nvCxnSpPr>
          <p:cNvPr id="554" name="Google Shape;554;p25"/>
          <p:cNvCxnSpPr/>
          <p:nvPr/>
        </p:nvCxnSpPr>
        <p:spPr>
          <a:xfrm>
            <a:off x="7474312" y="2407956"/>
            <a:ext cx="0" cy="345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55" name="Google Shape;555;p25"/>
          <p:cNvGrpSpPr/>
          <p:nvPr/>
        </p:nvGrpSpPr>
        <p:grpSpPr>
          <a:xfrm>
            <a:off x="7320811" y="2655899"/>
            <a:ext cx="293422" cy="283337"/>
            <a:chOff x="5557850" y="1912500"/>
            <a:chExt cx="373500" cy="373500"/>
          </a:xfrm>
        </p:grpSpPr>
        <p:sp>
          <p:nvSpPr>
            <p:cNvPr id="556" name="Google Shape;556;p25"/>
            <p:cNvSpPr/>
            <p:nvPr/>
          </p:nvSpPr>
          <p:spPr>
            <a:xfrm>
              <a:off x="5649188" y="2003850"/>
              <a:ext cx="190800" cy="1908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25"/>
            <p:cNvSpPr/>
            <p:nvPr/>
          </p:nvSpPr>
          <p:spPr>
            <a:xfrm>
              <a:off x="5557850" y="1912500"/>
              <a:ext cx="373500" cy="373500"/>
            </a:xfrm>
            <a:prstGeom prst="donut">
              <a:avLst>
                <a:gd fmla="val 10193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" name="Google Shape;558;p25"/>
          <p:cNvSpPr txBox="1"/>
          <p:nvPr>
            <p:ph idx="4294967295" type="ctrTitle"/>
          </p:nvPr>
        </p:nvSpPr>
        <p:spPr>
          <a:xfrm>
            <a:off x="6505063" y="1921063"/>
            <a:ext cx="1937400" cy="3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3"/>
                </a:solidFill>
              </a:rPr>
              <a:t>Conclusion</a:t>
            </a:r>
            <a:endParaRPr sz="240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52"/>
          <p:cNvSpPr txBox="1"/>
          <p:nvPr>
            <p:ph idx="4" type="ctrTitle"/>
          </p:nvPr>
        </p:nvSpPr>
        <p:spPr>
          <a:xfrm>
            <a:off x="3305539" y="2893800"/>
            <a:ext cx="2370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Private Leaderboard</a:t>
            </a:r>
            <a:endParaRPr sz="2500"/>
          </a:p>
        </p:txBody>
      </p:sp>
      <p:sp>
        <p:nvSpPr>
          <p:cNvPr id="822" name="Google Shape;822;p52"/>
          <p:cNvSpPr txBox="1"/>
          <p:nvPr>
            <p:ph type="ctrTitle"/>
          </p:nvPr>
        </p:nvSpPr>
        <p:spPr>
          <a:xfrm>
            <a:off x="442962" y="2893800"/>
            <a:ext cx="2265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Public Leaderboard</a:t>
            </a:r>
            <a:endParaRPr sz="2500"/>
          </a:p>
        </p:txBody>
      </p:sp>
      <p:sp>
        <p:nvSpPr>
          <p:cNvPr id="823" name="Google Shape;823;p52"/>
          <p:cNvSpPr txBox="1"/>
          <p:nvPr>
            <p:ph idx="7" type="ctrTitle"/>
          </p:nvPr>
        </p:nvSpPr>
        <p:spPr>
          <a:xfrm>
            <a:off x="618825" y="411675"/>
            <a:ext cx="62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LightGBM Prediction Score</a:t>
            </a:r>
            <a:endParaRPr/>
          </a:p>
        </p:txBody>
      </p:sp>
      <p:sp>
        <p:nvSpPr>
          <p:cNvPr id="824" name="Google Shape;824;p52"/>
          <p:cNvSpPr txBox="1"/>
          <p:nvPr>
            <p:ph idx="3" type="title"/>
          </p:nvPr>
        </p:nvSpPr>
        <p:spPr>
          <a:xfrm>
            <a:off x="366774" y="1838075"/>
            <a:ext cx="2557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13.94421</a:t>
            </a:r>
            <a:endParaRPr sz="5300"/>
          </a:p>
        </p:txBody>
      </p:sp>
      <p:sp>
        <p:nvSpPr>
          <p:cNvPr id="825" name="Google Shape;825;p52"/>
          <p:cNvSpPr txBox="1"/>
          <p:nvPr>
            <p:ph idx="6" type="title"/>
          </p:nvPr>
        </p:nvSpPr>
        <p:spPr>
          <a:xfrm>
            <a:off x="3229343" y="1838075"/>
            <a:ext cx="2592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12.67741</a:t>
            </a:r>
            <a:endParaRPr sz="5300"/>
          </a:p>
        </p:txBody>
      </p:sp>
      <p:sp>
        <p:nvSpPr>
          <p:cNvPr id="826" name="Google Shape;826;p52"/>
          <p:cNvSpPr txBox="1"/>
          <p:nvPr>
            <p:ph idx="8" type="ctrTitle"/>
          </p:nvPr>
        </p:nvSpPr>
        <p:spPr>
          <a:xfrm>
            <a:off x="6187640" y="2722338"/>
            <a:ext cx="2370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Validation Score</a:t>
            </a:r>
            <a:endParaRPr sz="2500"/>
          </a:p>
        </p:txBody>
      </p:sp>
      <p:sp>
        <p:nvSpPr>
          <p:cNvPr id="827" name="Google Shape;827;p52"/>
          <p:cNvSpPr txBox="1"/>
          <p:nvPr>
            <p:ph idx="9" type="title"/>
          </p:nvPr>
        </p:nvSpPr>
        <p:spPr>
          <a:xfrm>
            <a:off x="6111429" y="1838075"/>
            <a:ext cx="2665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12.59647</a:t>
            </a:r>
            <a:endParaRPr sz="53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53"/>
          <p:cNvSpPr txBox="1"/>
          <p:nvPr>
            <p:ph idx="8" type="ctrTitle"/>
          </p:nvPr>
        </p:nvSpPr>
        <p:spPr>
          <a:xfrm>
            <a:off x="621625" y="411675"/>
            <a:ext cx="7452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Analytical solution</a:t>
            </a:r>
            <a:endParaRPr sz="3000"/>
          </a:p>
        </p:txBody>
      </p:sp>
      <p:sp>
        <p:nvSpPr>
          <p:cNvPr id="833" name="Google Shape;833;p53"/>
          <p:cNvSpPr txBox="1"/>
          <p:nvPr/>
        </p:nvSpPr>
        <p:spPr>
          <a:xfrm>
            <a:off x="621625" y="1141975"/>
            <a:ext cx="7868700" cy="34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700"/>
              <a:buFont typeface="Maven Pro"/>
              <a:buChar char="●"/>
            </a:pPr>
            <a:r>
              <a:rPr lang="en" sz="17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Mathematical representation</a:t>
            </a:r>
            <a:r>
              <a:rPr b="1" lang="en" sz="1700">
                <a:solidFill>
                  <a:schemeClr val="accent5"/>
                </a:solidFill>
                <a:latin typeface="Maven Pro"/>
                <a:ea typeface="Maven Pro"/>
                <a:cs typeface="Maven Pro"/>
                <a:sym typeface="Maven Pro"/>
              </a:rPr>
              <a:t> </a:t>
            </a: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of the existing system to predict future sales without solving any optimization problem.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aven Pro"/>
              <a:buChar char="●"/>
            </a:pPr>
            <a:r>
              <a:rPr lang="en" sz="1700">
                <a:solidFill>
                  <a:schemeClr val="accent1"/>
                </a:solidFill>
                <a:latin typeface="Maven Pro"/>
                <a:ea typeface="Maven Pro"/>
                <a:cs typeface="Maven Pro"/>
                <a:sym typeface="Maven Pro"/>
              </a:rPr>
              <a:t>Motivation </a:t>
            </a:r>
            <a:endParaRPr sz="1700">
              <a:solidFill>
                <a:schemeClr val="accen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Presence of synthetic data with consistent patterns and discussion threads on Kaggle. 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700"/>
              <a:buFont typeface="Maven Pro"/>
              <a:buChar char="●"/>
            </a:pPr>
            <a:r>
              <a:rPr lang="en" sz="17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rPr>
              <a:t>Methodology</a:t>
            </a:r>
            <a:endParaRPr sz="17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Iteratively explore different configurations to find the best solution with lowest SMAPE score.</a:t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5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MODEL</a:t>
            </a:r>
            <a:endParaRPr/>
          </a:p>
        </p:txBody>
      </p:sp>
      <p:sp>
        <p:nvSpPr>
          <p:cNvPr id="839" name="Google Shape;839;p54"/>
          <p:cNvSpPr txBox="1"/>
          <p:nvPr>
            <p:ph idx="4294967295" type="ctrTitle"/>
          </p:nvPr>
        </p:nvSpPr>
        <p:spPr>
          <a:xfrm>
            <a:off x="620039" y="1165650"/>
            <a:ext cx="24816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1"/>
                </a:solidFill>
              </a:rPr>
              <a:t>Feature Selecti</a:t>
            </a:r>
            <a:r>
              <a:rPr lang="en" sz="2000">
                <a:solidFill>
                  <a:schemeClr val="accent1"/>
                </a:solidFill>
              </a:rPr>
              <a:t>on</a:t>
            </a:r>
            <a:endParaRPr sz="2000">
              <a:solidFill>
                <a:schemeClr val="accent1"/>
              </a:solidFill>
            </a:endParaRPr>
          </a:p>
        </p:txBody>
      </p:sp>
      <p:sp>
        <p:nvSpPr>
          <p:cNvPr id="840" name="Google Shape;840;p54"/>
          <p:cNvSpPr txBox="1"/>
          <p:nvPr>
            <p:ph idx="4294967295" type="subTitle"/>
          </p:nvPr>
        </p:nvSpPr>
        <p:spPr>
          <a:xfrm>
            <a:off x="620049" y="1449725"/>
            <a:ext cx="4324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Store, item, dayoftheweek, month, year</a:t>
            </a:r>
            <a:endParaRPr sz="1600"/>
          </a:p>
        </p:txBody>
      </p:sp>
      <p:sp>
        <p:nvSpPr>
          <p:cNvPr id="841" name="Google Shape;841;p54"/>
          <p:cNvSpPr txBox="1"/>
          <p:nvPr>
            <p:ph idx="4294967295" type="ctrTitle"/>
          </p:nvPr>
        </p:nvSpPr>
        <p:spPr>
          <a:xfrm>
            <a:off x="620039" y="1946161"/>
            <a:ext cx="24816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2"/>
                </a:solidFill>
              </a:rPr>
              <a:t>Model representation</a:t>
            </a:r>
            <a:endParaRPr sz="2000">
              <a:solidFill>
                <a:schemeClr val="accent2"/>
              </a:solidFill>
            </a:endParaRPr>
          </a:p>
        </p:txBody>
      </p:sp>
      <p:sp>
        <p:nvSpPr>
          <p:cNvPr id="842" name="Google Shape;842;p54"/>
          <p:cNvSpPr txBox="1"/>
          <p:nvPr>
            <p:ph idx="4294967295" type="ctrTitle"/>
          </p:nvPr>
        </p:nvSpPr>
        <p:spPr>
          <a:xfrm>
            <a:off x="620039" y="3752421"/>
            <a:ext cx="2481600" cy="39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3"/>
                </a:solidFill>
              </a:rPr>
              <a:t>Terminology</a:t>
            </a:r>
            <a:endParaRPr sz="2000">
              <a:solidFill>
                <a:schemeClr val="accent3"/>
              </a:solidFill>
            </a:endParaRPr>
          </a:p>
        </p:txBody>
      </p:sp>
      <p:sp>
        <p:nvSpPr>
          <p:cNvPr id="843" name="Google Shape;843;p54"/>
          <p:cNvSpPr txBox="1"/>
          <p:nvPr>
            <p:ph idx="4294967295" type="subTitle"/>
          </p:nvPr>
        </p:nvSpPr>
        <p:spPr>
          <a:xfrm>
            <a:off x="620049" y="3993325"/>
            <a:ext cx="76812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Sales factor defined as column aggregation / mean of the data</a:t>
            </a:r>
            <a:endParaRPr sz="1600"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/>
              <a:t>Annual growth computed using second degree polynomial </a:t>
            </a:r>
            <a:r>
              <a:rPr lang="en" sz="1600"/>
              <a:t>regression</a:t>
            </a:r>
            <a:r>
              <a:rPr lang="en" sz="1600"/>
              <a:t> </a:t>
            </a:r>
            <a:endParaRPr sz="1600"/>
          </a:p>
        </p:txBody>
      </p:sp>
      <p:sp>
        <p:nvSpPr>
          <p:cNvPr id="844" name="Google Shape;844;p54"/>
          <p:cNvSpPr/>
          <p:nvPr/>
        </p:nvSpPr>
        <p:spPr>
          <a:xfrm>
            <a:off x="771225" y="2415638"/>
            <a:ext cx="7544100" cy="1112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rgbClr val="FF6B65"/>
                </a:solidFill>
                <a:latin typeface="Maven Pro"/>
                <a:ea typeface="Maven Pro"/>
                <a:cs typeface="Maven Pro"/>
                <a:sym typeface="Maven Pro"/>
              </a:rPr>
              <a:t>Predicted sales</a:t>
            </a:r>
            <a:r>
              <a:rPr i="1"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= </a:t>
            </a:r>
            <a:r>
              <a:rPr i="1" lang="en" sz="2000">
                <a:solidFill>
                  <a:schemeClr val="accent3"/>
                </a:solidFill>
                <a:latin typeface="Maven Pro"/>
                <a:ea typeface="Maven Pro"/>
                <a:cs typeface="Maven Pro"/>
                <a:sym typeface="Maven Pro"/>
              </a:rPr>
              <a:t>sales(store,item)</a:t>
            </a:r>
            <a:r>
              <a:rPr i="1"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 * </a:t>
            </a:r>
            <a:r>
              <a:rPr i="1" lang="en" sz="2000">
                <a:solidFill>
                  <a:srgbClr val="00C3B1"/>
                </a:solidFill>
                <a:latin typeface="Maven Pro"/>
                <a:ea typeface="Maven Pro"/>
                <a:cs typeface="Maven Pro"/>
                <a:sym typeface="Maven Pro"/>
              </a:rPr>
              <a:t>salesFactor(month) </a:t>
            </a:r>
            <a:r>
              <a:rPr i="1"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* </a:t>
            </a:r>
            <a:r>
              <a:rPr i="1" lang="en" sz="2000">
                <a:solidFill>
                  <a:schemeClr val="lt2"/>
                </a:solidFill>
                <a:latin typeface="Maven Pro"/>
                <a:ea typeface="Maven Pro"/>
                <a:cs typeface="Maven Pro"/>
                <a:sym typeface="Maven Pro"/>
              </a:rPr>
              <a:t>salesFactor(dayofweek) </a:t>
            </a:r>
            <a:r>
              <a:rPr i="1" lang="en" sz="2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* </a:t>
            </a:r>
            <a:r>
              <a:rPr i="1" lang="en" sz="2000">
                <a:solidFill>
                  <a:schemeClr val="accent4"/>
                </a:solidFill>
                <a:latin typeface="Maven Pro"/>
                <a:ea typeface="Maven Pro"/>
                <a:cs typeface="Maven Pro"/>
                <a:sym typeface="Maven Pro"/>
              </a:rPr>
              <a:t>growth(year</a:t>
            </a:r>
            <a:r>
              <a:rPr lang="en" sz="2000">
                <a:solidFill>
                  <a:schemeClr val="accent4"/>
                </a:solidFill>
                <a:latin typeface="Maven Pro"/>
                <a:ea typeface="Maven Pro"/>
                <a:cs typeface="Maven Pro"/>
                <a:sym typeface="Maven Pro"/>
              </a:rPr>
              <a:t>)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55"/>
          <p:cNvSpPr txBox="1"/>
          <p:nvPr>
            <p:ph type="ctrTitle"/>
          </p:nvPr>
        </p:nvSpPr>
        <p:spPr>
          <a:xfrm>
            <a:off x="1370475" y="2393050"/>
            <a:ext cx="39699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KAGGLE SCORE AND RANK</a:t>
            </a:r>
            <a:endParaRPr/>
          </a:p>
        </p:txBody>
      </p:sp>
      <p:sp>
        <p:nvSpPr>
          <p:cNvPr id="850" name="Google Shape;850;p55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" name="Google Shape;851;p55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06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52" name="Google Shape;852;p55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3" name="Google Shape;853;p55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54" name="Google Shape;854;p55"/>
          <p:cNvCxnSpPr>
            <a:stCxn id="850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8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56"/>
          <p:cNvSpPr txBox="1"/>
          <p:nvPr>
            <p:ph idx="4" type="ctrTitle"/>
          </p:nvPr>
        </p:nvSpPr>
        <p:spPr>
          <a:xfrm>
            <a:off x="4677139" y="2436600"/>
            <a:ext cx="2370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Public </a:t>
            </a:r>
            <a:r>
              <a:rPr lang="en" sz="2500"/>
              <a:t>Leaderboard</a:t>
            </a:r>
            <a:endParaRPr sz="2500"/>
          </a:p>
        </p:txBody>
      </p:sp>
      <p:sp>
        <p:nvSpPr>
          <p:cNvPr id="860" name="Google Shape;860;p56"/>
          <p:cNvSpPr txBox="1"/>
          <p:nvPr>
            <p:ph type="ctrTitle"/>
          </p:nvPr>
        </p:nvSpPr>
        <p:spPr>
          <a:xfrm>
            <a:off x="1814562" y="2436600"/>
            <a:ext cx="2265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Private </a:t>
            </a:r>
            <a:r>
              <a:rPr lang="en" sz="2500"/>
              <a:t>Leaderboard</a:t>
            </a:r>
            <a:endParaRPr sz="2500"/>
          </a:p>
        </p:txBody>
      </p:sp>
      <p:sp>
        <p:nvSpPr>
          <p:cNvPr id="861" name="Google Shape;861;p56"/>
          <p:cNvSpPr txBox="1"/>
          <p:nvPr>
            <p:ph idx="7" type="ctrTitle"/>
          </p:nvPr>
        </p:nvSpPr>
        <p:spPr>
          <a:xfrm>
            <a:off x="618825" y="411675"/>
            <a:ext cx="62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Leaderboard</a:t>
            </a:r>
            <a:endParaRPr/>
          </a:p>
        </p:txBody>
      </p:sp>
      <p:sp>
        <p:nvSpPr>
          <p:cNvPr id="862" name="Google Shape;862;p56"/>
          <p:cNvSpPr txBox="1"/>
          <p:nvPr>
            <p:ph idx="3" type="title"/>
          </p:nvPr>
        </p:nvSpPr>
        <p:spPr>
          <a:xfrm>
            <a:off x="1738374" y="1380875"/>
            <a:ext cx="25572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12.60191</a:t>
            </a:r>
            <a:endParaRPr sz="5300"/>
          </a:p>
        </p:txBody>
      </p:sp>
      <p:sp>
        <p:nvSpPr>
          <p:cNvPr id="863" name="Google Shape;863;p56"/>
          <p:cNvSpPr txBox="1"/>
          <p:nvPr>
            <p:ph idx="6" type="title"/>
          </p:nvPr>
        </p:nvSpPr>
        <p:spPr>
          <a:xfrm>
            <a:off x="4600943" y="1380875"/>
            <a:ext cx="25929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300"/>
              <a:t>13.87764</a:t>
            </a:r>
            <a:endParaRPr sz="5300"/>
          </a:p>
        </p:txBody>
      </p:sp>
      <p:sp>
        <p:nvSpPr>
          <p:cNvPr id="864" name="Google Shape;864;p56"/>
          <p:cNvSpPr txBox="1"/>
          <p:nvPr>
            <p:ph idx="8" type="ctrTitle"/>
          </p:nvPr>
        </p:nvSpPr>
        <p:spPr>
          <a:xfrm>
            <a:off x="1085725" y="3780625"/>
            <a:ext cx="3862500" cy="7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Best </a:t>
            </a:r>
            <a:r>
              <a:rPr lang="en" sz="2500"/>
              <a:t>position</a:t>
            </a:r>
            <a:r>
              <a:rPr lang="en" sz="2500"/>
              <a:t> (private leaderboard) </a:t>
            </a:r>
            <a:endParaRPr sz="2500"/>
          </a:p>
        </p:txBody>
      </p:sp>
      <p:sp>
        <p:nvSpPr>
          <p:cNvPr id="865" name="Google Shape;865;p56"/>
          <p:cNvSpPr txBox="1"/>
          <p:nvPr/>
        </p:nvSpPr>
        <p:spPr>
          <a:xfrm>
            <a:off x="4295575" y="3492325"/>
            <a:ext cx="3903900" cy="11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300">
                <a:solidFill>
                  <a:schemeClr val="accent4"/>
                </a:solidFill>
                <a:latin typeface="Share Tech"/>
                <a:ea typeface="Share Tech"/>
                <a:cs typeface="Share Tech"/>
                <a:sym typeface="Share Tech"/>
              </a:rPr>
              <a:t>23rd</a:t>
            </a:r>
            <a:r>
              <a:rPr b="1" lang="en" sz="2900">
                <a:solidFill>
                  <a:schemeClr val="accent4"/>
                </a:solidFill>
                <a:latin typeface="Share Tech"/>
                <a:ea typeface="Share Tech"/>
                <a:cs typeface="Share Tech"/>
                <a:sym typeface="Share Tech"/>
              </a:rPr>
              <a:t>/459</a:t>
            </a:r>
            <a:r>
              <a:rPr b="1" lang="en" sz="6300">
                <a:solidFill>
                  <a:schemeClr val="accent3"/>
                </a:solidFill>
                <a:latin typeface="Share Tech"/>
                <a:ea typeface="Share Tech"/>
                <a:cs typeface="Share Tech"/>
                <a:sym typeface="Share Tech"/>
              </a:rPr>
              <a:t> </a:t>
            </a:r>
            <a:endParaRPr sz="8300">
              <a:solidFill>
                <a:schemeClr val="accent3"/>
              </a:solidFill>
              <a:latin typeface="Share Tech"/>
              <a:ea typeface="Share Tech"/>
              <a:cs typeface="Share Tech"/>
              <a:sym typeface="Share Tech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57"/>
          <p:cNvSpPr txBox="1"/>
          <p:nvPr>
            <p:ph type="ctrTitle"/>
          </p:nvPr>
        </p:nvSpPr>
        <p:spPr>
          <a:xfrm>
            <a:off x="1137800" y="2000700"/>
            <a:ext cx="43611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871" name="Google Shape;871;p57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2" name="Google Shape;872;p57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07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873" name="Google Shape;873;p57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4" name="Google Shape;874;p57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75" name="Google Shape;875;p57"/>
          <p:cNvCxnSpPr>
            <a:stCxn id="871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p58"/>
          <p:cNvSpPr txBox="1"/>
          <p:nvPr>
            <p:ph idx="1" type="body"/>
          </p:nvPr>
        </p:nvSpPr>
        <p:spPr>
          <a:xfrm>
            <a:off x="597375" y="1063525"/>
            <a:ext cx="82323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Char char="●"/>
            </a:pPr>
            <a:r>
              <a:rPr lang="en" sz="1600">
                <a:solidFill>
                  <a:schemeClr val="accent6"/>
                </a:solidFill>
              </a:rPr>
              <a:t>Frameworks </a:t>
            </a:r>
            <a:br>
              <a:rPr lang="en" sz="1600"/>
            </a:br>
            <a:r>
              <a:rPr lang="en" sz="1600"/>
              <a:t>Learning how to decompose machine learning related tasks effectively with minimal overlap, while sticking to schedule</a:t>
            </a:r>
            <a:endParaRPr sz="1600"/>
          </a:p>
          <a:p>
            <a:pPr indent="-3302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Char char="●"/>
            </a:pPr>
            <a:r>
              <a:rPr lang="en" sz="1600">
                <a:solidFill>
                  <a:schemeClr val="accent2"/>
                </a:solidFill>
              </a:rPr>
              <a:t>Communication</a:t>
            </a:r>
            <a:br>
              <a:rPr lang="en" sz="1600"/>
            </a:br>
            <a:r>
              <a:rPr lang="en" sz="1600"/>
              <a:t>Communicating effectively and regularly between EDA and Modelling teams increased the efficiency and quality of our work</a:t>
            </a:r>
            <a:endParaRPr sz="1600"/>
          </a:p>
          <a:p>
            <a:pPr indent="-330200" lvl="0" marL="45720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</a:pPr>
            <a:r>
              <a:rPr lang="en" sz="1600">
                <a:solidFill>
                  <a:schemeClr val="accent4"/>
                </a:solidFill>
              </a:rPr>
              <a:t>Model Tuning</a:t>
            </a:r>
            <a:br>
              <a:rPr lang="en" sz="1600"/>
            </a:br>
            <a:r>
              <a:rPr lang="en" sz="1600"/>
              <a:t>Learn the process of model tuning through trial and error, to find the best configuration for our analytical model</a:t>
            </a:r>
            <a:endParaRPr sz="1600"/>
          </a:p>
        </p:txBody>
      </p:sp>
      <p:sp>
        <p:nvSpPr>
          <p:cNvPr id="881" name="Google Shape;881;p58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- LEARNINGS</a:t>
            </a:r>
            <a:endParaRPr sz="30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59"/>
          <p:cNvSpPr txBox="1"/>
          <p:nvPr>
            <p:ph idx="1" type="body"/>
          </p:nvPr>
        </p:nvSpPr>
        <p:spPr>
          <a:xfrm>
            <a:off x="597375" y="1063525"/>
            <a:ext cx="82323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This project provided us with the opportunity to: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Put into practice, the various </a:t>
            </a:r>
            <a:r>
              <a:rPr lang="en" sz="1600">
                <a:solidFill>
                  <a:schemeClr val="accent6"/>
                </a:solidFill>
              </a:rPr>
              <a:t>Machine Learning methodologies</a:t>
            </a:r>
            <a:r>
              <a:rPr lang="en" sz="1600"/>
              <a:t> we learnt through this course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Overcome any </a:t>
            </a:r>
            <a:r>
              <a:rPr lang="en" sz="1600">
                <a:solidFill>
                  <a:schemeClr val="accent4"/>
                </a:solidFill>
              </a:rPr>
              <a:t>computational bottlenecks</a:t>
            </a:r>
            <a:r>
              <a:rPr lang="en" sz="1600"/>
              <a:t> and analytical challenges such as model tuning, and work together as a team, to effectively solve the given challenge and enter the top 5% on the leaderboard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Implement Machine Learning models for </a:t>
            </a:r>
            <a:r>
              <a:rPr lang="en" sz="1600">
                <a:solidFill>
                  <a:schemeClr val="accent2"/>
                </a:solidFill>
              </a:rPr>
              <a:t>sales forecasting</a:t>
            </a:r>
            <a:r>
              <a:rPr lang="en" sz="1600"/>
              <a:t> - a crucial process in companies today to enable informed business decisions</a:t>
            </a:r>
            <a:endParaRPr sz="1600"/>
          </a:p>
        </p:txBody>
      </p:sp>
      <p:sp>
        <p:nvSpPr>
          <p:cNvPr id="887" name="Google Shape;887;p59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</a:t>
            </a:r>
            <a:r>
              <a:rPr lang="en"/>
              <a:t>- SUMMARY</a:t>
            </a:r>
            <a:endParaRPr sz="30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p60"/>
          <p:cNvSpPr txBox="1"/>
          <p:nvPr>
            <p:ph type="ctrTitle"/>
          </p:nvPr>
        </p:nvSpPr>
        <p:spPr>
          <a:xfrm>
            <a:off x="2810700" y="2153100"/>
            <a:ext cx="35226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893" name="Google Shape;893;p60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4" name="Google Shape;894;p60"/>
          <p:cNvSpPr/>
          <p:nvPr/>
        </p:nvSpPr>
        <p:spPr>
          <a:xfrm>
            <a:off x="1369950" y="3869000"/>
            <a:ext cx="6280082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26"/>
          <p:cNvSpPr txBox="1"/>
          <p:nvPr>
            <p:ph type="ctrTitle"/>
          </p:nvPr>
        </p:nvSpPr>
        <p:spPr>
          <a:xfrm>
            <a:off x="1370475" y="2428575"/>
            <a:ext cx="35226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DESCRIPTION</a:t>
            </a:r>
            <a:endParaRPr/>
          </a:p>
        </p:txBody>
      </p:sp>
      <p:sp>
        <p:nvSpPr>
          <p:cNvPr id="564" name="Google Shape;564;p26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6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01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566" name="Google Shape;566;p26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6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68" name="Google Shape;568;p26"/>
          <p:cNvCxnSpPr>
            <a:stCxn id="564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7"/>
          <p:cNvSpPr txBox="1"/>
          <p:nvPr>
            <p:ph idx="1" type="subTitle"/>
          </p:nvPr>
        </p:nvSpPr>
        <p:spPr>
          <a:xfrm>
            <a:off x="4591575" y="3223675"/>
            <a:ext cx="3813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3 months of sales for 50 different items at 10 different stores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574" name="Google Shape;574;p27"/>
          <p:cNvSpPr txBox="1"/>
          <p:nvPr>
            <p:ph idx="2" type="subTitle"/>
          </p:nvPr>
        </p:nvSpPr>
        <p:spPr>
          <a:xfrm>
            <a:off x="842300" y="3213475"/>
            <a:ext cx="3375600" cy="9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5 years of s</a:t>
            </a:r>
            <a:r>
              <a:rPr lang="en" sz="1800"/>
              <a:t>tore item sales data from (2013 - 2017)</a:t>
            </a:r>
            <a:endParaRPr sz="1800"/>
          </a:p>
        </p:txBody>
      </p:sp>
      <p:sp>
        <p:nvSpPr>
          <p:cNvPr id="575" name="Google Shape;575;p27"/>
          <p:cNvSpPr txBox="1"/>
          <p:nvPr>
            <p:ph idx="3" type="title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Given</a:t>
            </a:r>
            <a:endParaRPr sz="3500"/>
          </a:p>
        </p:txBody>
      </p:sp>
      <p:sp>
        <p:nvSpPr>
          <p:cNvPr id="576" name="Google Shape;576;p2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577" name="Google Shape;577;p27"/>
          <p:cNvSpPr txBox="1"/>
          <p:nvPr>
            <p:ph idx="9" type="title"/>
          </p:nvPr>
        </p:nvSpPr>
        <p:spPr>
          <a:xfrm>
            <a:off x="5048779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Forecast</a:t>
            </a:r>
            <a:endParaRPr sz="3500"/>
          </a:p>
        </p:txBody>
      </p:sp>
      <p:sp>
        <p:nvSpPr>
          <p:cNvPr id="578" name="Google Shape;578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7"/>
          <p:cNvSpPr/>
          <p:nvPr/>
        </p:nvSpPr>
        <p:spPr>
          <a:xfrm>
            <a:off x="5048779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80" name="Google Shape;580;p27"/>
          <p:cNvCxnSpPr>
            <a:stCxn id="578" idx="1"/>
            <a:endCxn id="575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1" name="Google Shape;581;p27"/>
          <p:cNvCxnSpPr>
            <a:stCxn id="579" idx="1"/>
            <a:endCxn id="577" idx="1"/>
          </p:cNvCxnSpPr>
          <p:nvPr/>
        </p:nvCxnSpPr>
        <p:spPr>
          <a:xfrm>
            <a:off x="5048779" y="1974800"/>
            <a:ext cx="600" cy="9600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2" name="Google Shape;582;p27"/>
          <p:cNvSpPr/>
          <p:nvPr/>
        </p:nvSpPr>
        <p:spPr>
          <a:xfrm>
            <a:off x="2276000" y="132471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7"/>
          <p:cNvSpPr/>
          <p:nvPr/>
        </p:nvSpPr>
        <p:spPr>
          <a:xfrm>
            <a:off x="7489808" y="2386862"/>
            <a:ext cx="238733" cy="238031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84" name="Google Shape;584;p27"/>
          <p:cNvGrpSpPr/>
          <p:nvPr/>
        </p:nvGrpSpPr>
        <p:grpSpPr>
          <a:xfrm>
            <a:off x="5172243" y="1684647"/>
            <a:ext cx="583817" cy="580314"/>
            <a:chOff x="3541011" y="3367320"/>
            <a:chExt cx="348257" cy="346188"/>
          </a:xfrm>
        </p:grpSpPr>
        <p:sp>
          <p:nvSpPr>
            <p:cNvPr id="585" name="Google Shape;585;p2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" name="Google Shape;589;p27"/>
          <p:cNvGrpSpPr/>
          <p:nvPr/>
        </p:nvGrpSpPr>
        <p:grpSpPr>
          <a:xfrm>
            <a:off x="1284625" y="1676606"/>
            <a:ext cx="635981" cy="580290"/>
            <a:chOff x="1731523" y="2422616"/>
            <a:chExt cx="399435" cy="365698"/>
          </a:xfrm>
        </p:grpSpPr>
        <p:sp>
          <p:nvSpPr>
            <p:cNvPr id="590" name="Google Shape;590;p27"/>
            <p:cNvSpPr/>
            <p:nvPr/>
          </p:nvSpPr>
          <p:spPr>
            <a:xfrm>
              <a:off x="1865294" y="2725009"/>
              <a:ext cx="43604" cy="43604"/>
            </a:xfrm>
            <a:custGeom>
              <a:rect b="b" l="l" r="r" t="t"/>
              <a:pathLst>
                <a:path extrusionOk="0" h="1370" w="137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2005876" y="2725009"/>
              <a:ext cx="43636" cy="43604"/>
            </a:xfrm>
            <a:custGeom>
              <a:rect b="b" l="l" r="r" t="t"/>
              <a:pathLst>
                <a:path extrusionOk="0" h="1370" w="1371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1731523" y="2422616"/>
              <a:ext cx="399435" cy="365698"/>
            </a:xfrm>
            <a:custGeom>
              <a:rect b="b" l="l" r="r" t="t"/>
              <a:pathLst>
                <a:path extrusionOk="0" h="11490" w="1255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28"/>
          <p:cNvSpPr txBox="1"/>
          <p:nvPr>
            <p:ph idx="1" type="body"/>
          </p:nvPr>
        </p:nvSpPr>
        <p:spPr>
          <a:xfrm>
            <a:off x="618825" y="1301000"/>
            <a:ext cx="7501800" cy="12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Symmetric Mean Absolute Percentage Error (SMAPE or sMAPE) accuracy metric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Based on percentage errors or relative errors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98" name="Google Shape;598;p28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pic>
        <p:nvPicPr>
          <p:cNvPr id="599" name="Google Shape;5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7332" y="2675450"/>
            <a:ext cx="5469350" cy="111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29"/>
          <p:cNvSpPr txBox="1"/>
          <p:nvPr>
            <p:ph type="ctrTitle"/>
          </p:nvPr>
        </p:nvSpPr>
        <p:spPr>
          <a:xfrm>
            <a:off x="1320625" y="2428575"/>
            <a:ext cx="40545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DATA</a:t>
            </a:r>
            <a:endParaRPr/>
          </a:p>
        </p:txBody>
      </p:sp>
      <p:sp>
        <p:nvSpPr>
          <p:cNvPr id="605" name="Google Shape;605;p29"/>
          <p:cNvSpPr/>
          <p:nvPr/>
        </p:nvSpPr>
        <p:spPr>
          <a:xfrm>
            <a:off x="5782875" y="1868575"/>
            <a:ext cx="1085100" cy="1085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29"/>
          <p:cNvSpPr txBox="1"/>
          <p:nvPr>
            <p:ph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02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07" name="Google Shape;607;p29"/>
          <p:cNvSpPr/>
          <p:nvPr/>
        </p:nvSpPr>
        <p:spPr>
          <a:xfrm>
            <a:off x="1370476" y="3869000"/>
            <a:ext cx="6279992" cy="104326"/>
          </a:xfrm>
          <a:custGeom>
            <a:rect b="b" l="l" r="r" t="t"/>
            <a:pathLst>
              <a:path extrusionOk="0" h="2382" w="143387">
                <a:moveTo>
                  <a:pt x="1185" y="0"/>
                </a:moveTo>
                <a:cubicBezTo>
                  <a:pt x="530" y="0"/>
                  <a:pt x="1" y="529"/>
                  <a:pt x="1" y="1184"/>
                </a:cubicBezTo>
                <a:cubicBezTo>
                  <a:pt x="1" y="1840"/>
                  <a:pt x="530" y="2382"/>
                  <a:pt x="1185" y="2382"/>
                </a:cubicBezTo>
                <a:lnTo>
                  <a:pt x="142189" y="2382"/>
                </a:lnTo>
                <a:cubicBezTo>
                  <a:pt x="142844" y="2382"/>
                  <a:pt x="143386" y="1840"/>
                  <a:pt x="143386" y="1184"/>
                </a:cubicBezTo>
                <a:cubicBezTo>
                  <a:pt x="143386" y="529"/>
                  <a:pt x="142844" y="0"/>
                  <a:pt x="142189" y="0"/>
                </a:cubicBez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9"/>
          <p:cNvSpPr/>
          <p:nvPr/>
        </p:nvSpPr>
        <p:spPr>
          <a:xfrm>
            <a:off x="1369950" y="3869000"/>
            <a:ext cx="5074478" cy="104326"/>
          </a:xfrm>
          <a:custGeom>
            <a:rect b="b" l="l" r="r" t="t"/>
            <a:pathLst>
              <a:path extrusionOk="0" h="2382" w="87904">
                <a:moveTo>
                  <a:pt x="1197" y="0"/>
                </a:moveTo>
                <a:cubicBezTo>
                  <a:pt x="529" y="0"/>
                  <a:pt x="0" y="529"/>
                  <a:pt x="0" y="1184"/>
                </a:cubicBezTo>
                <a:cubicBezTo>
                  <a:pt x="0" y="1840"/>
                  <a:pt x="529" y="2382"/>
                  <a:pt x="1197" y="2382"/>
                </a:cubicBezTo>
                <a:lnTo>
                  <a:pt x="86719" y="2382"/>
                </a:lnTo>
                <a:cubicBezTo>
                  <a:pt x="87375" y="2382"/>
                  <a:pt x="87904" y="1840"/>
                  <a:pt x="87904" y="1184"/>
                </a:cubicBezTo>
                <a:cubicBezTo>
                  <a:pt x="87904" y="529"/>
                  <a:pt x="87375" y="0"/>
                  <a:pt x="8671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9" name="Google Shape;609;p29"/>
          <p:cNvCxnSpPr>
            <a:stCxn id="605" idx="2"/>
          </p:cNvCxnSpPr>
          <p:nvPr/>
        </p:nvCxnSpPr>
        <p:spPr>
          <a:xfrm>
            <a:off x="6325425" y="2953675"/>
            <a:ext cx="0" cy="9780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30"/>
          <p:cNvSpPr/>
          <p:nvPr/>
        </p:nvSpPr>
        <p:spPr>
          <a:xfrm>
            <a:off x="1193200" y="1112100"/>
            <a:ext cx="7150200" cy="3550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30"/>
          <p:cNvSpPr/>
          <p:nvPr/>
        </p:nvSpPr>
        <p:spPr>
          <a:xfrm>
            <a:off x="1320625" y="1227950"/>
            <a:ext cx="6888900" cy="3306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3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train.csv</a:t>
            </a:r>
            <a:endParaRPr/>
          </a:p>
        </p:txBody>
      </p:sp>
      <p:graphicFrame>
        <p:nvGraphicFramePr>
          <p:cNvPr id="617" name="Google Shape;617;p30"/>
          <p:cNvGraphicFramePr/>
          <p:nvPr/>
        </p:nvGraphicFramePr>
        <p:xfrm>
          <a:off x="1631078" y="13395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{991BCDE8-480A-47D2-B3B9-C0D450D623C7}</a:tableStyleId>
              </a:tblPr>
              <a:tblGrid>
                <a:gridCol w="1634725"/>
                <a:gridCol w="2883875"/>
                <a:gridCol w="1863575"/>
              </a:tblGrid>
              <a:tr h="48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DATA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3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date</a:t>
                      </a:r>
                      <a:endParaRPr b="1"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The transaction date of the specified item at the specified store, ranging from 1/1/2013 to 31/12/2017</a:t>
                      </a:r>
                      <a:endParaRPr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6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store</a:t>
                      </a:r>
                      <a:endParaRPr b="1"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Unique numeral store identifier (1-10)</a:t>
                      </a:r>
                      <a:endParaRPr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3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item</a:t>
                      </a:r>
                      <a:endParaRPr b="1"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Unique numeral item identifier (1-50)</a:t>
                      </a:r>
                      <a:endParaRPr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1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accent5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sales</a:t>
                      </a:r>
                      <a:endParaRPr b="1" sz="2000">
                        <a:solidFill>
                          <a:schemeClr val="accent5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Turnover of the specified item at the specified store on the specified date</a:t>
                      </a:r>
                      <a:endParaRPr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618" name="Google Shape;618;p30"/>
          <p:cNvGrpSpPr/>
          <p:nvPr/>
        </p:nvGrpSpPr>
        <p:grpSpPr>
          <a:xfrm>
            <a:off x="4932526" y="4662177"/>
            <a:ext cx="936653" cy="1300131"/>
            <a:chOff x="4882900" y="-64350"/>
            <a:chExt cx="2493750" cy="2922300"/>
          </a:xfrm>
        </p:grpSpPr>
        <p:sp>
          <p:nvSpPr>
            <p:cNvPr id="619" name="Google Shape;619;p30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0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31"/>
          <p:cNvSpPr/>
          <p:nvPr/>
        </p:nvSpPr>
        <p:spPr>
          <a:xfrm>
            <a:off x="1193200" y="1112100"/>
            <a:ext cx="7150200" cy="35502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31"/>
          <p:cNvSpPr/>
          <p:nvPr/>
        </p:nvSpPr>
        <p:spPr>
          <a:xfrm>
            <a:off x="1320625" y="1227950"/>
            <a:ext cx="6888900" cy="33069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31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</a:t>
            </a:r>
            <a:r>
              <a:rPr lang="en"/>
              <a:t>.csv</a:t>
            </a:r>
            <a:endParaRPr/>
          </a:p>
        </p:txBody>
      </p:sp>
      <p:graphicFrame>
        <p:nvGraphicFramePr>
          <p:cNvPr id="631" name="Google Shape;631;p31"/>
          <p:cNvGraphicFramePr/>
          <p:nvPr/>
        </p:nvGraphicFramePr>
        <p:xfrm>
          <a:off x="1631078" y="13395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{991BCDE8-480A-47D2-B3B9-C0D450D623C7}</a:tableStyleId>
              </a:tblPr>
              <a:tblGrid>
                <a:gridCol w="1634725"/>
                <a:gridCol w="2883875"/>
                <a:gridCol w="1863575"/>
              </a:tblGrid>
              <a:tr h="4876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DATA</a:t>
                      </a:r>
                      <a:endParaRPr sz="1800"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DESCRIPTION</a:t>
                      </a:r>
                      <a:endParaRPr sz="1800">
                        <a:solidFill>
                          <a:schemeClr val="lt1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3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accent2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id</a:t>
                      </a:r>
                      <a:endParaRPr b="1" sz="2000">
                        <a:solidFill>
                          <a:schemeClr val="accent2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Unique numeric identifier for a specific date, store and item</a:t>
                      </a:r>
                      <a:endParaRPr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2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60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accent1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date</a:t>
                      </a:r>
                      <a:endParaRPr b="1" sz="2000">
                        <a:solidFill>
                          <a:schemeClr val="accent1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Transaction date of the specified item at the specified store, ranging from 1/1/2018 to 31/03/2018</a:t>
                      </a:r>
                      <a:endParaRPr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639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accent3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store</a:t>
                      </a:r>
                      <a:endParaRPr b="1" sz="2000">
                        <a:solidFill>
                          <a:schemeClr val="accent3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U</a:t>
                      </a:r>
                      <a:r>
                        <a:rPr lang="en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nique numeral store identifier (1-10)</a:t>
                      </a:r>
                      <a:endParaRPr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518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accent5"/>
                          </a:solidFill>
                          <a:latin typeface="Share Tech"/>
                          <a:ea typeface="Share Tech"/>
                          <a:cs typeface="Share Tech"/>
                          <a:sym typeface="Share Tech"/>
                        </a:rPr>
                        <a:t>item</a:t>
                      </a:r>
                      <a:endParaRPr b="1" sz="2000">
                        <a:solidFill>
                          <a:schemeClr val="accent5"/>
                        </a:solidFill>
                        <a:latin typeface="Share Tech"/>
                        <a:ea typeface="Share Tech"/>
                        <a:cs typeface="Share Tech"/>
                        <a:sym typeface="Share Tech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  <a:latin typeface="Maven Pro"/>
                          <a:ea typeface="Maven Pro"/>
                          <a:cs typeface="Maven Pro"/>
                          <a:sym typeface="Maven Pro"/>
                        </a:rPr>
                        <a:t>Unique numeral store identifier (1-50)</a:t>
                      </a:r>
                      <a:endParaRPr>
                        <a:solidFill>
                          <a:srgbClr val="FFFFFF"/>
                        </a:solidFill>
                        <a:latin typeface="Maven Pro"/>
                        <a:ea typeface="Maven Pro"/>
                        <a:cs typeface="Maven Pro"/>
                        <a:sym typeface="Maven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</a:tbl>
          </a:graphicData>
        </a:graphic>
      </p:graphicFrame>
      <p:grpSp>
        <p:nvGrpSpPr>
          <p:cNvPr id="632" name="Google Shape;632;p31"/>
          <p:cNvGrpSpPr/>
          <p:nvPr/>
        </p:nvGrpSpPr>
        <p:grpSpPr>
          <a:xfrm>
            <a:off x="4932526" y="4662177"/>
            <a:ext cx="936653" cy="1300131"/>
            <a:chOff x="4882900" y="-64350"/>
            <a:chExt cx="2493750" cy="2922300"/>
          </a:xfrm>
        </p:grpSpPr>
        <p:sp>
          <p:nvSpPr>
            <p:cNvPr id="633" name="Google Shape;633;p31"/>
            <p:cNvSpPr/>
            <p:nvPr/>
          </p:nvSpPr>
          <p:spPr>
            <a:xfrm>
              <a:off x="4882900" y="2852675"/>
              <a:ext cx="2493750" cy="5275"/>
            </a:xfrm>
            <a:custGeom>
              <a:rect b="b" l="l" r="r" t="t"/>
              <a:pathLst>
                <a:path extrusionOk="0" h="211" w="99750">
                  <a:moveTo>
                    <a:pt x="1" y="1"/>
                  </a:moveTo>
                  <a:lnTo>
                    <a:pt x="1" y="210"/>
                  </a:lnTo>
                  <a:lnTo>
                    <a:pt x="99749" y="210"/>
                  </a:lnTo>
                  <a:lnTo>
                    <a:pt x="99749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1"/>
            <p:cNvSpPr/>
            <p:nvPr/>
          </p:nvSpPr>
          <p:spPr>
            <a:xfrm>
              <a:off x="4987800" y="-64350"/>
              <a:ext cx="1082975" cy="2914922"/>
            </a:xfrm>
            <a:custGeom>
              <a:rect b="b" l="l" r="r" t="t"/>
              <a:pathLst>
                <a:path extrusionOk="0" h="94995" w="43319">
                  <a:moveTo>
                    <a:pt x="0" y="1"/>
                  </a:moveTo>
                  <a:lnTo>
                    <a:pt x="0" y="30716"/>
                  </a:lnTo>
                  <a:lnTo>
                    <a:pt x="43127" y="30716"/>
                  </a:lnTo>
                  <a:lnTo>
                    <a:pt x="43127" y="94994"/>
                  </a:lnTo>
                  <a:lnTo>
                    <a:pt x="43319" y="94994"/>
                  </a:lnTo>
                  <a:lnTo>
                    <a:pt x="43319" y="30523"/>
                  </a:lnTo>
                  <a:lnTo>
                    <a:pt x="210" y="30523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1"/>
            <p:cNvSpPr/>
            <p:nvPr/>
          </p:nvSpPr>
          <p:spPr>
            <a:xfrm>
              <a:off x="6127150" y="2700150"/>
              <a:ext cx="105350" cy="107100"/>
            </a:xfrm>
            <a:custGeom>
              <a:rect b="b" l="l" r="r" t="t"/>
              <a:pathLst>
                <a:path extrusionOk="0" h="4284" w="4214">
                  <a:moveTo>
                    <a:pt x="0" y="1"/>
                  </a:moveTo>
                  <a:lnTo>
                    <a:pt x="0" y="4284"/>
                  </a:lnTo>
                  <a:lnTo>
                    <a:pt x="4213" y="4284"/>
                  </a:lnTo>
                  <a:lnTo>
                    <a:pt x="4213" y="4074"/>
                  </a:lnTo>
                  <a:lnTo>
                    <a:pt x="210" y="4074"/>
                  </a:lnTo>
                  <a:lnTo>
                    <a:pt x="210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1"/>
            <p:cNvSpPr/>
            <p:nvPr/>
          </p:nvSpPr>
          <p:spPr>
            <a:xfrm>
              <a:off x="5950575" y="939175"/>
              <a:ext cx="76075" cy="78250"/>
            </a:xfrm>
            <a:custGeom>
              <a:rect b="b" l="l" r="r" t="t"/>
              <a:pathLst>
                <a:path extrusionOk="0" h="3130" w="3043">
                  <a:moveTo>
                    <a:pt x="1" y="0"/>
                  </a:moveTo>
                  <a:lnTo>
                    <a:pt x="1" y="210"/>
                  </a:lnTo>
                  <a:lnTo>
                    <a:pt x="2833" y="210"/>
                  </a:lnTo>
                  <a:lnTo>
                    <a:pt x="2833" y="3130"/>
                  </a:lnTo>
                  <a:lnTo>
                    <a:pt x="3042" y="3130"/>
                  </a:lnTo>
                  <a:lnTo>
                    <a:pt x="3042" y="0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1"/>
            <p:cNvSpPr/>
            <p:nvPr/>
          </p:nvSpPr>
          <p:spPr>
            <a:xfrm>
              <a:off x="5032375" y="744525"/>
              <a:ext cx="77800" cy="78250"/>
            </a:xfrm>
            <a:custGeom>
              <a:rect b="b" l="l" r="r" t="t"/>
              <a:pathLst>
                <a:path extrusionOk="0" h="3130" w="3112">
                  <a:moveTo>
                    <a:pt x="0" y="1"/>
                  </a:moveTo>
                  <a:lnTo>
                    <a:pt x="0" y="3130"/>
                  </a:lnTo>
                  <a:lnTo>
                    <a:pt x="3112" y="3130"/>
                  </a:lnTo>
                  <a:lnTo>
                    <a:pt x="3112" y="2920"/>
                  </a:lnTo>
                  <a:lnTo>
                    <a:pt x="193" y="2920"/>
                  </a:lnTo>
                  <a:lnTo>
                    <a:pt x="193" y="1"/>
                  </a:lnTo>
                  <a:close/>
                </a:path>
              </a:pathLst>
            </a:custGeom>
            <a:solidFill>
              <a:srgbClr val="FF9973"/>
            </a:solidFill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